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xfrm>
            <a:off x="114822" y="100667"/>
            <a:ext cx="11962356" cy="1359643"/>
          </a:xfrm>
          <a:prstGeom prst="rect">
            <a:avLst/>
          </a:prstGeom>
          <a:solidFill>
            <a:srgbClr val="002060"/>
          </a:solidFill>
        </p:spPr>
        <p:txBody>
          <a:bodyPr/>
          <a:lstStyle>
            <a:lvl1pPr defTabSz="850391">
              <a:defRPr sz="5952">
                <a:solidFill>
                  <a:srgbClr val="FFFF00"/>
                </a:solidFill>
              </a:defRPr>
            </a:lvl1pPr>
          </a:lstStyle>
          <a:p>
            <a:pPr/>
            <a:r>
              <a:t>Exam Practice! Germany 8 Marker.</a:t>
            </a:r>
          </a:p>
        </p:txBody>
      </p:sp>
      <p:pic>
        <p:nvPicPr>
          <p:cNvPr id="95" name="Picture 2" descr="Picture 2"/>
          <p:cNvPicPr>
            <a:picLocks noChangeAspect="1"/>
          </p:cNvPicPr>
          <p:nvPr/>
        </p:nvPicPr>
        <p:blipFill>
          <a:blip r:embed="rId2">
            <a:extLst/>
          </a:blip>
          <a:stretch>
            <a:fillRect/>
          </a:stretch>
        </p:blipFill>
        <p:spPr>
          <a:xfrm>
            <a:off x="9118948" y="2659514"/>
            <a:ext cx="2759901" cy="2759900"/>
          </a:xfrm>
          <a:prstGeom prst="rect">
            <a:avLst/>
          </a:prstGeom>
          <a:ln w="12700">
            <a:miter lim="400000"/>
          </a:ln>
        </p:spPr>
      </p:pic>
      <p:pic>
        <p:nvPicPr>
          <p:cNvPr id="96" name="Picture 4" descr="Picture 4"/>
          <p:cNvPicPr>
            <a:picLocks noChangeAspect="1"/>
          </p:cNvPicPr>
          <p:nvPr/>
        </p:nvPicPr>
        <p:blipFill>
          <a:blip r:embed="rId3">
            <a:extLst/>
          </a:blip>
          <a:stretch>
            <a:fillRect/>
          </a:stretch>
        </p:blipFill>
        <p:spPr>
          <a:xfrm>
            <a:off x="5460972" y="2447794"/>
            <a:ext cx="3429001" cy="3429001"/>
          </a:xfrm>
          <a:prstGeom prst="rect">
            <a:avLst/>
          </a:prstGeom>
          <a:ln w="12700">
            <a:miter lim="400000"/>
          </a:ln>
        </p:spPr>
      </p:pic>
      <p:sp>
        <p:nvSpPr>
          <p:cNvPr id="97" name="TextBox 3"/>
          <p:cNvSpPr txBox="1"/>
          <p:nvPr/>
        </p:nvSpPr>
        <p:spPr>
          <a:xfrm>
            <a:off x="313151" y="1900135"/>
            <a:ext cx="4918846" cy="4368166"/>
          </a:xfrm>
          <a:prstGeom prst="rect">
            <a:avLst/>
          </a:prstGeom>
          <a:solidFill>
            <a:srgbClr val="FFFF0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defRPr b="1"/>
            </a:pPr>
            <a:r>
              <a:t>Keywords:</a:t>
            </a:r>
          </a:p>
          <a:p>
            <a:pPr/>
          </a:p>
          <a:p>
            <a:pPr>
              <a:defRPr b="1"/>
            </a:pPr>
            <a:r>
              <a:t>Convincing</a:t>
            </a:r>
            <a:r>
              <a:rPr b="0"/>
              <a:t> – Accurate to the facts that you know. Nothing to do with who wrote the interpretation or bias.</a:t>
            </a:r>
            <a:endParaRPr b="0"/>
          </a:p>
          <a:p>
            <a:pPr/>
          </a:p>
          <a:p>
            <a:pPr>
              <a:defRPr b="1" u="sng"/>
            </a:pPr>
            <a:r>
              <a:t>Avoid discussing:</a:t>
            </a:r>
          </a:p>
          <a:p>
            <a:pPr/>
          </a:p>
          <a:p>
            <a:pPr>
              <a:defRPr b="1"/>
            </a:pPr>
            <a:r>
              <a:t>Reliable </a:t>
            </a:r>
            <a:r>
              <a:rPr b="0"/>
              <a:t> - How trustworthy the author is</a:t>
            </a:r>
            <a:endParaRPr b="0"/>
          </a:p>
          <a:p>
            <a:pPr/>
            <a:br/>
            <a:r>
              <a:rPr b="1"/>
              <a:t>Provenance</a:t>
            </a:r>
            <a:r>
              <a:t> – Who wrote the source and when</a:t>
            </a:r>
          </a:p>
          <a:p>
            <a:pPr/>
          </a:p>
          <a:p>
            <a:pPr>
              <a:defRPr b="1"/>
            </a:pPr>
            <a:r>
              <a:t>Bias</a:t>
            </a:r>
            <a:r>
              <a:rPr b="0"/>
              <a:t> -  Hidden preferences that make a person think a certain way</a:t>
            </a:r>
          </a:p>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Football example – Model Answer</a:t>
            </a:r>
          </a:p>
        </p:txBody>
      </p:sp>
      <p:sp>
        <p:nvSpPr>
          <p:cNvPr id="136" name="Content Placeholder 4"/>
          <p:cNvSpPr txBox="1"/>
          <p:nvPr>
            <p:ph type="body" sz="quarter" idx="1"/>
          </p:nvPr>
        </p:nvSpPr>
        <p:spPr>
          <a:xfrm>
            <a:off x="296449" y="1557178"/>
            <a:ext cx="7089396" cy="872124"/>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Liverpool? [8]</a:t>
            </a:r>
          </a:p>
        </p:txBody>
      </p:sp>
      <p:sp>
        <p:nvSpPr>
          <p:cNvPr id="137" name="TextBox 5"/>
          <p:cNvSpPr txBox="1"/>
          <p:nvPr/>
        </p:nvSpPr>
        <p:spPr>
          <a:xfrm>
            <a:off x="7527063" y="1750701"/>
            <a:ext cx="4664937" cy="43554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Paragraph 1 – How is Interpretation A convincing</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Explain which argument is stronger according to the facts alone.</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Do not talk about provenance or bias.</a:t>
            </a:r>
          </a:p>
        </p:txBody>
      </p:sp>
      <p:sp>
        <p:nvSpPr>
          <p:cNvPr id="138" name="TextBox 3"/>
          <p:cNvSpPr txBox="1"/>
          <p:nvPr/>
        </p:nvSpPr>
        <p:spPr>
          <a:xfrm>
            <a:off x="309278" y="2673592"/>
            <a:ext cx="7063738" cy="3291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defRPr>
            </a:pPr>
            <a:r>
              <a:t>Paragraph 2 – Interpretation B</a:t>
            </a:r>
          </a:p>
          <a:p>
            <a:pPr>
              <a:defRPr sz="2400">
                <a:solidFill>
                  <a:srgbClr val="FF0000"/>
                </a:solidFill>
              </a:defRPr>
            </a:pPr>
          </a:p>
          <a:p>
            <a:pPr>
              <a:defRPr sz="2400">
                <a:solidFill>
                  <a:srgbClr val="FF0000"/>
                </a:solidFill>
              </a:defRPr>
            </a:pPr>
            <a:r>
              <a:t>Overall, Interpretation B is more convincing than Interpretation A because </a:t>
            </a:r>
            <a:r>
              <a:rPr>
                <a:solidFill>
                  <a:srgbClr val="000000"/>
                </a:solidFill>
              </a:rPr>
              <a:t>although Liverpool did win the league last year, that doesn’t necessarily mean they will be able to do it again, and the more recent evidence, such as their 4-1 defeat to rivals Manchester City, suggests they will not be able to win the league this season.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0" name="Picture 2" descr="Picture 2"/>
          <p:cNvPicPr>
            <a:picLocks noChangeAspect="1"/>
          </p:cNvPicPr>
          <p:nvPr/>
        </p:nvPicPr>
        <p:blipFill>
          <a:blip r:embed="rId2">
            <a:extLst/>
          </a:blip>
          <a:stretch>
            <a:fillRect/>
          </a:stretch>
        </p:blipFill>
        <p:spPr>
          <a:xfrm>
            <a:off x="2328863" y="0"/>
            <a:ext cx="7532687" cy="6858000"/>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Content Placeholder 4"/>
          <p:cNvSpPr txBox="1"/>
          <p:nvPr/>
        </p:nvSpPr>
        <p:spPr>
          <a:xfrm>
            <a:off x="6288066" y="1756448"/>
            <a:ext cx="5607485" cy="4351338"/>
          </a:xfrm>
          <a:prstGeom prst="rect">
            <a:avLst/>
          </a:prstGeom>
          <a:solidFill>
            <a:srgbClr val="92D050"/>
          </a:solidFill>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gn="ctr" defTabSz="896111">
              <a:lnSpc>
                <a:spcPct val="90000"/>
              </a:lnSpc>
              <a:spcBef>
                <a:spcPts val="900"/>
              </a:spcBef>
              <a:defRPr b="1" sz="2352" u="sng"/>
            </a:pPr>
            <a:r>
              <a:t>Interpretation B:</a:t>
            </a:r>
            <a:endParaRPr sz="2744"/>
          </a:p>
          <a:p>
            <a:pPr defTabSz="896111">
              <a:lnSpc>
                <a:spcPct val="90000"/>
              </a:lnSpc>
              <a:spcBef>
                <a:spcPts val="900"/>
              </a:spcBef>
              <a:defRPr sz="2352"/>
            </a:pPr>
          </a:p>
          <a:p>
            <a:pPr defTabSz="896111">
              <a:lnSpc>
                <a:spcPct val="90000"/>
              </a:lnSpc>
              <a:spcBef>
                <a:spcPts val="900"/>
              </a:spcBef>
              <a:defRPr sz="2352"/>
            </a:pPr>
            <a:r>
              <a:t>“There must be justice for the dead and wounded…There must be justice for those millions whose homes and land, ships and property German savagery has ruined and destroyed.”</a:t>
            </a:r>
            <a:endParaRPr sz="2744"/>
          </a:p>
          <a:p>
            <a:pPr defTabSz="896111">
              <a:lnSpc>
                <a:spcPct val="90000"/>
              </a:lnSpc>
              <a:spcBef>
                <a:spcPts val="900"/>
              </a:spcBef>
              <a:defRPr sz="1960"/>
            </a:pPr>
          </a:p>
          <a:p>
            <a:pPr algn="ctr" defTabSz="896111">
              <a:lnSpc>
                <a:spcPct val="90000"/>
              </a:lnSpc>
              <a:spcBef>
                <a:spcPts val="900"/>
              </a:spcBef>
              <a:defRPr sz="1960"/>
            </a:pPr>
            <a:r>
              <a:t>-Georges Clemenceau, French Prime Minister, 1919. </a:t>
            </a:r>
            <a:endParaRPr sz="2744"/>
          </a:p>
          <a:p>
            <a:pPr defTabSz="896111">
              <a:lnSpc>
                <a:spcPct val="90000"/>
              </a:lnSpc>
              <a:spcBef>
                <a:spcPts val="900"/>
              </a:spcBef>
              <a:defRPr sz="1764"/>
            </a:pPr>
          </a:p>
        </p:txBody>
      </p:sp>
      <p:sp>
        <p:nvSpPr>
          <p:cNvPr id="143" name="Content Placeholder 4"/>
          <p:cNvSpPr txBox="1"/>
          <p:nvPr/>
        </p:nvSpPr>
        <p:spPr>
          <a:xfrm>
            <a:off x="296450" y="1756448"/>
            <a:ext cx="5607483" cy="4351338"/>
          </a:xfrm>
          <a:prstGeom prst="rect">
            <a:avLst/>
          </a:prstGeom>
          <a:solidFill>
            <a:schemeClr val="accent4"/>
          </a:solidFill>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gn="ctr">
              <a:lnSpc>
                <a:spcPct val="90000"/>
              </a:lnSpc>
              <a:spcBef>
                <a:spcPts val="1000"/>
              </a:spcBef>
              <a:defRPr b="1" sz="2400" u="sng"/>
            </a:pPr>
            <a:r>
              <a:t>Interpretation A:</a:t>
            </a:r>
            <a:endParaRPr sz="2800"/>
          </a:p>
          <a:p>
            <a:pPr>
              <a:lnSpc>
                <a:spcPct val="90000"/>
              </a:lnSpc>
              <a:spcBef>
                <a:spcPts val="1000"/>
              </a:spcBef>
              <a:defRPr sz="2400"/>
            </a:pPr>
          </a:p>
          <a:p>
            <a:pPr>
              <a:lnSpc>
                <a:spcPct val="90000"/>
              </a:lnSpc>
              <a:spcBef>
                <a:spcPts val="1000"/>
              </a:spcBef>
              <a:defRPr sz="2400"/>
            </a:pPr>
            <a:r>
              <a:t>“This fat volume was quite unnecessary. They could have expressed the whole thing more simply in one sentence—Germany renounces (gives up) its existence.”</a:t>
            </a:r>
            <a:endParaRPr sz="2800"/>
          </a:p>
          <a:p>
            <a:pPr algn="ctr">
              <a:lnSpc>
                <a:spcPct val="90000"/>
              </a:lnSpc>
              <a:spcBef>
                <a:spcPts val="1000"/>
              </a:spcBef>
            </a:pPr>
          </a:p>
          <a:p>
            <a:pPr algn="ctr">
              <a:lnSpc>
                <a:spcPct val="90000"/>
              </a:lnSpc>
              <a:spcBef>
                <a:spcPts val="1000"/>
              </a:spcBef>
            </a:pPr>
            <a:r>
              <a:t>-</a:t>
            </a:r>
            <a:r>
              <a:t>Ulrich von Brockdorff-Rantzau, Germany’s foreign minister, 1919. (Rantzau negotiated about the Treaty of Versailles for Germany)</a:t>
            </a:r>
          </a:p>
        </p:txBody>
      </p:sp>
      <p:sp>
        <p:nvSpPr>
          <p:cNvPr id="144" name="TextBox 1"/>
          <p:cNvSpPr txBox="1"/>
          <p:nvPr/>
        </p:nvSpPr>
        <p:spPr>
          <a:xfrm>
            <a:off x="296450" y="211015"/>
            <a:ext cx="11573165" cy="1691641"/>
          </a:xfrm>
          <a:prstGeom prst="rect">
            <a:avLst/>
          </a:prstGeom>
          <a:solidFill>
            <a:srgbClr val="002060"/>
          </a:solidFill>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5400">
                <a:solidFill>
                  <a:srgbClr val="FFFF00"/>
                </a:solidFill>
              </a:defRPr>
            </a:lvl1pPr>
          </a:lstStyle>
          <a:p>
            <a:pPr/>
            <a:r>
              <a:t>Historical example - Treaty of Versailles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43"/>
                                        </p:tgtEl>
                                        <p:attrNameLst>
                                          <p:attrName>style.visibility</p:attrName>
                                        </p:attrNameLst>
                                      </p:cBhvr>
                                      <p:to>
                                        <p:strVal val="visible"/>
                                      </p:to>
                                    </p:set>
                                    <p:anim calcmode="lin" valueType="num">
                                      <p:cBhvr>
                                        <p:cTn id="7" dur="500" fill="hold"/>
                                        <p:tgtEl>
                                          <p:spTgt spid="143"/>
                                        </p:tgtEl>
                                        <p:attrNameLst>
                                          <p:attrName>ppt_x</p:attrName>
                                        </p:attrNameLst>
                                      </p:cBhvr>
                                      <p:tavLst>
                                        <p:tav tm="0">
                                          <p:val>
                                            <p:strVal val="#ppt_x"/>
                                          </p:val>
                                        </p:tav>
                                        <p:tav tm="100000">
                                          <p:val>
                                            <p:strVal val="#ppt_x"/>
                                          </p:val>
                                        </p:tav>
                                      </p:tavLst>
                                    </p:anim>
                                    <p:anim calcmode="lin" valueType="num">
                                      <p:cBhvr>
                                        <p:cTn id="8" dur="500" fill="hold"/>
                                        <p:tgtEl>
                                          <p:spTgt spid="1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4" presetID="2" grpId="2" fill="hold">
                                  <p:stCondLst>
                                    <p:cond delay="0"/>
                                  </p:stCondLst>
                                  <p:iterate type="el" backwards="0">
                                    <p:tmAbs val="0"/>
                                  </p:iterate>
                                  <p:childTnLst>
                                    <p:set>
                                      <p:cBhvr>
                                        <p:cTn id="12" fill="hold"/>
                                        <p:tgtEl>
                                          <p:spTgt spid="142"/>
                                        </p:tgtEl>
                                        <p:attrNameLst>
                                          <p:attrName>style.visibility</p:attrName>
                                        </p:attrNameLst>
                                      </p:cBhvr>
                                      <p:to>
                                        <p:strVal val="visible"/>
                                      </p:to>
                                    </p:set>
                                    <p:anim calcmode="lin" valueType="num">
                                      <p:cBhvr>
                                        <p:cTn id="13" dur="500" fill="hold"/>
                                        <p:tgtEl>
                                          <p:spTgt spid="142"/>
                                        </p:tgtEl>
                                        <p:attrNameLst>
                                          <p:attrName>ppt_x</p:attrName>
                                        </p:attrNameLst>
                                      </p:cBhvr>
                                      <p:tavLst>
                                        <p:tav tm="0">
                                          <p:val>
                                            <p:strVal val="#ppt_x"/>
                                          </p:val>
                                        </p:tav>
                                        <p:tav tm="100000">
                                          <p:val>
                                            <p:strVal val="#ppt_x"/>
                                          </p:val>
                                        </p:tav>
                                      </p:tavLst>
                                    </p:anim>
                                    <p:anim calcmode="lin" valueType="num">
                                      <p:cBhvr>
                                        <p:cTn id="14" dur="500" fill="hold"/>
                                        <p:tgtEl>
                                          <p:spTgt spid="1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3" grpId="1"/>
      <p:bldP build="whole" bldLvl="1" animBg="1" rev="0" advAuto="0" spid="142" grpId="2"/>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Title 1"/>
          <p:cNvSpPr txBox="1"/>
          <p:nvPr>
            <p:ph type="title"/>
          </p:nvPr>
        </p:nvSpPr>
        <p:spPr>
          <a:xfrm>
            <a:off x="296448" y="152183"/>
            <a:ext cx="11599103" cy="1325563"/>
          </a:xfrm>
          <a:prstGeom prst="rect">
            <a:avLst/>
          </a:prstGeom>
          <a:solidFill>
            <a:srgbClr val="002060"/>
          </a:solidFill>
        </p:spPr>
        <p:txBody>
          <a:bodyPr/>
          <a:lstStyle>
            <a:lvl1pPr algn="ctr" defTabSz="868680">
              <a:defRPr sz="4180">
                <a:solidFill>
                  <a:srgbClr val="FFFF00"/>
                </a:solidFill>
              </a:defRPr>
            </a:lvl1pPr>
          </a:lstStyle>
          <a:p>
            <a:pPr/>
            <a:r>
              <a:t>Historical example – Which is more convincing about the Treaty of Versailles?</a:t>
            </a:r>
          </a:p>
        </p:txBody>
      </p:sp>
      <p:sp>
        <p:nvSpPr>
          <p:cNvPr id="147" name="Content Placeholder 4"/>
          <p:cNvSpPr txBox="1"/>
          <p:nvPr>
            <p:ph type="body" sz="quarter" idx="1"/>
          </p:nvPr>
        </p:nvSpPr>
        <p:spPr>
          <a:xfrm>
            <a:off x="141219" y="1655166"/>
            <a:ext cx="7089396" cy="1035899"/>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the Treaty of Versailles? [8]</a:t>
            </a:r>
          </a:p>
        </p:txBody>
      </p:sp>
      <p:sp>
        <p:nvSpPr>
          <p:cNvPr id="148" name="TextBox 5"/>
          <p:cNvSpPr txBox="1"/>
          <p:nvPr/>
        </p:nvSpPr>
        <p:spPr>
          <a:xfrm>
            <a:off x="7385845" y="1655166"/>
            <a:ext cx="4664937" cy="46348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THINK</a:t>
            </a:r>
          </a:p>
          <a:p>
            <a:pPr>
              <a:defRPr sz="2800">
                <a:solidFill>
                  <a:srgbClr val="FFFF00"/>
                </a:solidFill>
              </a:defRPr>
            </a:pPr>
          </a:p>
          <a:p>
            <a:pPr>
              <a:defRPr sz="2800">
                <a:solidFill>
                  <a:srgbClr val="FFFF00"/>
                </a:solidFill>
              </a:defRPr>
            </a:pPr>
            <a:r>
              <a:t>Which interpretation is the most accurate?</a:t>
            </a:r>
          </a:p>
          <a:p>
            <a:pPr>
              <a:defRPr sz="2800">
                <a:solidFill>
                  <a:srgbClr val="FFFF00"/>
                </a:solidFill>
              </a:defRPr>
            </a:pPr>
          </a:p>
          <a:p>
            <a:pPr>
              <a:defRPr sz="2800">
                <a:solidFill>
                  <a:srgbClr val="FFFF00"/>
                </a:solidFill>
              </a:defRPr>
            </a:pPr>
            <a:r>
              <a:t>What facts do I know that would match up to each of these interpretations?</a:t>
            </a:r>
          </a:p>
          <a:p>
            <a:pPr>
              <a:defRPr sz="2800">
                <a:solidFill>
                  <a:srgbClr val="FFFF00"/>
                </a:solidFill>
              </a:defRPr>
            </a:pPr>
          </a:p>
          <a:p>
            <a:pPr>
              <a:defRPr sz="2800">
                <a:solidFill>
                  <a:srgbClr val="FFFF00"/>
                </a:solidFill>
              </a:defRPr>
            </a:pPr>
            <a:r>
              <a:t>What should I avoid talking about?</a:t>
            </a:r>
          </a:p>
        </p:txBody>
      </p:sp>
      <p:sp>
        <p:nvSpPr>
          <p:cNvPr id="149" name="TextBox 2"/>
          <p:cNvSpPr txBox="1"/>
          <p:nvPr/>
        </p:nvSpPr>
        <p:spPr>
          <a:xfrm>
            <a:off x="308096" y="2947828"/>
            <a:ext cx="6755642" cy="3469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AutoNum type="arabicPeriod" startAt="1"/>
              <a:defRPr sz="2400"/>
            </a:pPr>
            <a:r>
              <a:t>Ways that Interpretation A can be considered convincing.</a:t>
            </a:r>
          </a:p>
          <a:p>
            <a:pPr marL="342900" indent="-342900">
              <a:buSzPct val="100000"/>
              <a:buAutoNum type="arabicPeriod" startAt="1"/>
              <a:defRPr sz="2400"/>
            </a:pPr>
          </a:p>
          <a:p>
            <a:pPr marL="342900" indent="-342900">
              <a:buSzPct val="100000"/>
              <a:buAutoNum type="arabicPeriod" startAt="2"/>
              <a:defRPr sz="2400"/>
            </a:pPr>
            <a:r>
              <a:t>Ways that Interpretation B can be considered convincing.</a:t>
            </a:r>
          </a:p>
          <a:p>
            <a:pPr marL="342900" indent="-342900">
              <a:buSzPct val="100000"/>
              <a:buAutoNum type="arabicPeriod" startAt="2"/>
              <a:defRPr sz="2400"/>
            </a:pPr>
          </a:p>
          <a:p>
            <a:pPr marL="342900" indent="-342900">
              <a:buSzPct val="100000"/>
              <a:buAutoNum type="arabicPeriod" startAt="3"/>
              <a:defRPr sz="2400"/>
            </a:pPr>
            <a:r>
              <a:t>Conclusion – Which interpretation is most convincing overall?</a:t>
            </a:r>
          </a:p>
          <a:p>
            <a:pPr marL="342900" indent="-342900">
              <a:buSzPct val="100000"/>
              <a:buAutoNum type="arabicPeriod" startAt="3"/>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49">
                                            <p:bg/>
                                          </p:spTgt>
                                        </p:tgtEl>
                                        <p:attrNameLst>
                                          <p:attrName>style.visibility</p:attrName>
                                        </p:attrNameLst>
                                      </p:cBhvr>
                                      <p:to>
                                        <p:strVal val="visible"/>
                                      </p:to>
                                    </p:set>
                                    <p:anim calcmode="lin" valueType="num">
                                      <p:cBhvr>
                                        <p:cTn id="7" dur="500" fill="hold"/>
                                        <p:tgtEl>
                                          <p:spTgt spid="149">
                                            <p:bg/>
                                          </p:spTgt>
                                        </p:tgtEl>
                                        <p:attrNameLst>
                                          <p:attrName>ppt_x</p:attrName>
                                        </p:attrNameLst>
                                      </p:cBhvr>
                                      <p:tavLst>
                                        <p:tav tm="0">
                                          <p:val>
                                            <p:strVal val="#ppt_x"/>
                                          </p:val>
                                        </p:tav>
                                        <p:tav tm="100000">
                                          <p:val>
                                            <p:strVal val="#ppt_x"/>
                                          </p:val>
                                        </p:tav>
                                      </p:tavLst>
                                    </p:anim>
                                    <p:anim calcmode="lin" valueType="num">
                                      <p:cBhvr>
                                        <p:cTn id="8" dur="500" fill="hold"/>
                                        <p:tgtEl>
                                          <p:spTgt spid="149">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49">
                                            <p:txEl>
                                              <p:pRg st="0" end="0"/>
                                            </p:txEl>
                                          </p:spTgt>
                                        </p:tgtEl>
                                        <p:attrNameLst>
                                          <p:attrName>style.visibility</p:attrName>
                                        </p:attrNameLst>
                                      </p:cBhvr>
                                      <p:to>
                                        <p:strVal val="visible"/>
                                      </p:to>
                                    </p:set>
                                    <p:anim calcmode="lin" valueType="num">
                                      <p:cBhvr>
                                        <p:cTn id="11" dur="500" fill="hold"/>
                                        <p:tgtEl>
                                          <p:spTgt spid="14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49">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149">
                                            <p:txEl>
                                              <p:pRg st="1" end="1"/>
                                            </p:txEl>
                                          </p:spTgt>
                                        </p:tgtEl>
                                        <p:attrNameLst>
                                          <p:attrName>style.visibility</p:attrName>
                                        </p:attrNameLst>
                                      </p:cBhvr>
                                      <p:to>
                                        <p:strVal val="visible"/>
                                      </p:to>
                                    </p:set>
                                    <p:anim calcmode="lin" valueType="num">
                                      <p:cBhvr>
                                        <p:cTn id="16" dur="500" fill="hold"/>
                                        <p:tgtEl>
                                          <p:spTgt spid="149">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1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149">
                                            <p:txEl>
                                              <p:pRg st="2" end="2"/>
                                            </p:txEl>
                                          </p:spTgt>
                                        </p:tgtEl>
                                        <p:attrNameLst>
                                          <p:attrName>style.visibility</p:attrName>
                                        </p:attrNameLst>
                                      </p:cBhvr>
                                      <p:to>
                                        <p:strVal val="visible"/>
                                      </p:to>
                                    </p:set>
                                    <p:anim calcmode="lin" valueType="num">
                                      <p:cBhvr>
                                        <p:cTn id="22" dur="500" fill="hold"/>
                                        <p:tgtEl>
                                          <p:spTgt spid="14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49">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Class="entr" nodeType="afterEffect" presetSubtype="4" presetID="2" grpId="1" fill="hold">
                                  <p:stCondLst>
                                    <p:cond delay="0"/>
                                  </p:stCondLst>
                                  <p:iterate type="el" backwards="0">
                                    <p:tmAbs val="0"/>
                                  </p:iterate>
                                  <p:childTnLst>
                                    <p:set>
                                      <p:cBhvr>
                                        <p:cTn id="26" fill="hold"/>
                                        <p:tgtEl>
                                          <p:spTgt spid="149">
                                            <p:txEl>
                                              <p:pRg st="3" end="3"/>
                                            </p:txEl>
                                          </p:spTgt>
                                        </p:tgtEl>
                                        <p:attrNameLst>
                                          <p:attrName>style.visibility</p:attrName>
                                        </p:attrNameLst>
                                      </p:cBhvr>
                                      <p:to>
                                        <p:strVal val="visible"/>
                                      </p:to>
                                    </p:set>
                                    <p:anim calcmode="lin" valueType="num">
                                      <p:cBhvr>
                                        <p:cTn id="27" dur="500" fill="hold"/>
                                        <p:tgtEl>
                                          <p:spTgt spid="14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4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4" presetID="2" grpId="1" fill="hold">
                                  <p:stCondLst>
                                    <p:cond delay="0"/>
                                  </p:stCondLst>
                                  <p:iterate type="el" backwards="0">
                                    <p:tmAbs val="0"/>
                                  </p:iterate>
                                  <p:childTnLst>
                                    <p:set>
                                      <p:cBhvr>
                                        <p:cTn id="32" fill="hold"/>
                                        <p:tgtEl>
                                          <p:spTgt spid="149">
                                            <p:txEl>
                                              <p:pRg st="4" end="4"/>
                                            </p:txEl>
                                          </p:spTgt>
                                        </p:tgtEl>
                                        <p:attrNameLst>
                                          <p:attrName>style.visibility</p:attrName>
                                        </p:attrNameLst>
                                      </p:cBhvr>
                                      <p:to>
                                        <p:strVal val="visible"/>
                                      </p:to>
                                    </p:set>
                                    <p:anim calcmode="lin" valueType="num">
                                      <p:cBhvr>
                                        <p:cTn id="33" dur="500" fill="hold"/>
                                        <p:tgtEl>
                                          <p:spTgt spid="149">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14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4" presetID="2" grpId="1" fill="hold">
                                  <p:stCondLst>
                                    <p:cond delay="0"/>
                                  </p:stCondLst>
                                  <p:iterate type="el" backwards="0">
                                    <p:tmAbs val="0"/>
                                  </p:iterate>
                                  <p:childTnLst>
                                    <p:set>
                                      <p:cBhvr>
                                        <p:cTn id="38" fill="hold"/>
                                        <p:tgtEl>
                                          <p:spTgt spid="149">
                                            <p:txEl>
                                              <p:pRg st="5" end="5"/>
                                            </p:txEl>
                                          </p:spTgt>
                                        </p:tgtEl>
                                        <p:attrNameLst>
                                          <p:attrName>style.visibility</p:attrName>
                                        </p:attrNameLst>
                                      </p:cBhvr>
                                      <p:to>
                                        <p:strVal val="visible"/>
                                      </p:to>
                                    </p:set>
                                    <p:anim calcmode="lin" valueType="num">
                                      <p:cBhvr>
                                        <p:cTn id="39" dur="500" fill="hold"/>
                                        <p:tgtEl>
                                          <p:spTgt spid="149">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14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4" presetID="2" grpId="1" fill="hold">
                                  <p:stCondLst>
                                    <p:cond delay="0"/>
                                  </p:stCondLst>
                                  <p:iterate type="el" backwards="0">
                                    <p:tmAbs val="0"/>
                                  </p:iterate>
                                  <p:childTnLst>
                                    <p:set>
                                      <p:cBhvr>
                                        <p:cTn id="44" fill="hold"/>
                                        <p:tgtEl>
                                          <p:spTgt spid="149">
                                            <p:txEl>
                                              <p:pRg st="6" end="6"/>
                                            </p:txEl>
                                          </p:spTgt>
                                        </p:tgtEl>
                                        <p:attrNameLst>
                                          <p:attrName>style.visibility</p:attrName>
                                        </p:attrNameLst>
                                      </p:cBhvr>
                                      <p:to>
                                        <p:strVal val="visible"/>
                                      </p:to>
                                    </p:set>
                                    <p:anim calcmode="lin" valueType="num">
                                      <p:cBhvr>
                                        <p:cTn id="45" dur="500" fill="hold"/>
                                        <p:tgtEl>
                                          <p:spTgt spid="149">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14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9"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Historical Example – Model Answer</a:t>
            </a:r>
          </a:p>
        </p:txBody>
      </p:sp>
      <p:sp>
        <p:nvSpPr>
          <p:cNvPr id="152" name="Content Placeholder 4"/>
          <p:cNvSpPr txBox="1"/>
          <p:nvPr>
            <p:ph type="body" sz="quarter" idx="1"/>
          </p:nvPr>
        </p:nvSpPr>
        <p:spPr>
          <a:xfrm>
            <a:off x="296449" y="1557178"/>
            <a:ext cx="7089396" cy="872124"/>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The Treaty of Versailles? [8]</a:t>
            </a:r>
          </a:p>
        </p:txBody>
      </p:sp>
      <p:sp>
        <p:nvSpPr>
          <p:cNvPr id="153" name="TextBox 5"/>
          <p:cNvSpPr txBox="1"/>
          <p:nvPr/>
        </p:nvSpPr>
        <p:spPr>
          <a:xfrm>
            <a:off x="7527063" y="1750701"/>
            <a:ext cx="4664937" cy="43554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Paragraph 1 – How is Interpretation A convincing</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Explain some facts that would support Interpretation A.</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Do not talk about provenance or bias.</a:t>
            </a:r>
          </a:p>
        </p:txBody>
      </p:sp>
      <p:sp>
        <p:nvSpPr>
          <p:cNvPr id="154" name="TextBox 3"/>
          <p:cNvSpPr txBox="1"/>
          <p:nvPr/>
        </p:nvSpPr>
        <p:spPr>
          <a:xfrm>
            <a:off x="322107" y="2650465"/>
            <a:ext cx="7063738" cy="4358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defRPr>
            </a:pPr>
            <a:r>
              <a:t>Paragraph 1 – Interpretation A</a:t>
            </a:r>
          </a:p>
          <a:p>
            <a:pPr>
              <a:defRPr sz="2400">
                <a:solidFill>
                  <a:srgbClr val="FF0000"/>
                </a:solidFill>
              </a:defRPr>
            </a:pPr>
          </a:p>
          <a:p>
            <a:pPr>
              <a:defRPr sz="2400">
                <a:solidFill>
                  <a:srgbClr val="FF0000"/>
                </a:solidFill>
              </a:defRPr>
            </a:pPr>
            <a:r>
              <a:t>Interpretation A suggests </a:t>
            </a:r>
            <a:r>
              <a:rPr>
                <a:solidFill>
                  <a:srgbClr val="000000"/>
                </a:solidFill>
              </a:rPr>
              <a:t>that the Treaty of Versailles was excessively harsh to Germany. </a:t>
            </a:r>
            <a:r>
              <a:t>From my own knowledge I can see that this is convincing because</a:t>
            </a:r>
            <a:r>
              <a:rPr b="1"/>
              <a:t> </a:t>
            </a:r>
            <a:r>
              <a:rPr>
                <a:solidFill>
                  <a:srgbClr val="000000"/>
                </a:solidFill>
              </a:rPr>
              <a:t>Germany were forced to accept all blame for the First World War despite multiple countries taking part, and they were forced to pay a $6.6 billion in reparations at a time when they were already economically desperate and weak. This would make the idea that the treaty was too harsh convincing.</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Historical Example – Model Answer</a:t>
            </a:r>
          </a:p>
        </p:txBody>
      </p:sp>
      <p:sp>
        <p:nvSpPr>
          <p:cNvPr id="157" name="Content Placeholder 4"/>
          <p:cNvSpPr txBox="1"/>
          <p:nvPr>
            <p:ph type="body" sz="quarter" idx="1"/>
          </p:nvPr>
        </p:nvSpPr>
        <p:spPr>
          <a:xfrm>
            <a:off x="296449" y="1557178"/>
            <a:ext cx="7089396" cy="872124"/>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The Treaty of Versailles? [8]</a:t>
            </a:r>
          </a:p>
        </p:txBody>
      </p:sp>
      <p:sp>
        <p:nvSpPr>
          <p:cNvPr id="158" name="TextBox 5"/>
          <p:cNvSpPr txBox="1"/>
          <p:nvPr/>
        </p:nvSpPr>
        <p:spPr>
          <a:xfrm>
            <a:off x="7527063" y="1750701"/>
            <a:ext cx="4664937" cy="43554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Paragraph 2 – How is Interpretation A convincing</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Explain some facts that would support Interpretation A.</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Do not talk about provenance or bias.</a:t>
            </a:r>
          </a:p>
        </p:txBody>
      </p:sp>
      <p:sp>
        <p:nvSpPr>
          <p:cNvPr id="159" name="TextBox 3"/>
          <p:cNvSpPr txBox="1"/>
          <p:nvPr/>
        </p:nvSpPr>
        <p:spPr>
          <a:xfrm>
            <a:off x="322107" y="2650465"/>
            <a:ext cx="7063738" cy="400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defRPr>
            </a:pPr>
            <a:r>
              <a:t>Paragraph 2 – Interpretation B</a:t>
            </a:r>
          </a:p>
          <a:p>
            <a:pPr>
              <a:defRPr sz="2400">
                <a:solidFill>
                  <a:srgbClr val="FF0000"/>
                </a:solidFill>
              </a:defRPr>
            </a:pPr>
          </a:p>
          <a:p>
            <a:pPr>
              <a:defRPr sz="2400">
                <a:solidFill>
                  <a:srgbClr val="FF0000"/>
                </a:solidFill>
              </a:defRPr>
            </a:pPr>
            <a:r>
              <a:t>Interpretation B suggests </a:t>
            </a:r>
            <a:r>
              <a:rPr>
                <a:solidFill>
                  <a:srgbClr val="000000"/>
                </a:solidFill>
              </a:rPr>
              <a:t>that the Treaty of Versailles was reasonable and fair. </a:t>
            </a:r>
            <a:r>
              <a:t>From my own knowledge I can see that this is convincing because</a:t>
            </a:r>
            <a:r>
              <a:rPr b="1"/>
              <a:t> </a:t>
            </a:r>
            <a:r>
              <a:rPr>
                <a:solidFill>
                  <a:srgbClr val="000000"/>
                </a:solidFill>
              </a:rPr>
              <a:t>although other countries took part, Germany was the most openly militaristic and did the most to provoke war. Additionally, they caused huge damage to France, and therefore the idea that the reparations payments and loss of land could be seen as fair is convincing.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Historical Example – Model Answer</a:t>
            </a:r>
          </a:p>
        </p:txBody>
      </p:sp>
      <p:sp>
        <p:nvSpPr>
          <p:cNvPr id="162" name="Content Placeholder 4"/>
          <p:cNvSpPr txBox="1"/>
          <p:nvPr>
            <p:ph type="body" sz="quarter" idx="1"/>
          </p:nvPr>
        </p:nvSpPr>
        <p:spPr>
          <a:xfrm>
            <a:off x="296449" y="1557178"/>
            <a:ext cx="7089396" cy="872124"/>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The Treaty of Versailles? [8]</a:t>
            </a:r>
          </a:p>
        </p:txBody>
      </p:sp>
      <p:sp>
        <p:nvSpPr>
          <p:cNvPr id="163" name="TextBox 5"/>
          <p:cNvSpPr txBox="1"/>
          <p:nvPr/>
        </p:nvSpPr>
        <p:spPr>
          <a:xfrm>
            <a:off x="7527063" y="1750701"/>
            <a:ext cx="4664937" cy="51047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Paragraph 3 – Conclusion</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Explain which bullet is most convincing overall.</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Do not talk about provenance or bias.</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You may now bring in why one is less convincing.</a:t>
            </a:r>
          </a:p>
        </p:txBody>
      </p:sp>
      <p:sp>
        <p:nvSpPr>
          <p:cNvPr id="164" name="TextBox 3"/>
          <p:cNvSpPr txBox="1"/>
          <p:nvPr/>
        </p:nvSpPr>
        <p:spPr>
          <a:xfrm>
            <a:off x="322107" y="2650465"/>
            <a:ext cx="7063738" cy="4358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defRPr>
            </a:pPr>
            <a:r>
              <a:t>Paragraph 3 – Conclusion</a:t>
            </a:r>
          </a:p>
          <a:p>
            <a:pPr>
              <a:defRPr sz="2400">
                <a:solidFill>
                  <a:srgbClr val="FF0000"/>
                </a:solidFill>
              </a:defRPr>
            </a:pPr>
          </a:p>
          <a:p>
            <a:pPr>
              <a:defRPr sz="2400">
                <a:solidFill>
                  <a:srgbClr val="FF0000"/>
                </a:solidFill>
              </a:defRPr>
            </a:pPr>
            <a:r>
              <a:t>Overall, Interpretation A is more convincing than Interpretation B about the Treaty of Versailles because</a:t>
            </a:r>
            <a:r>
              <a:rPr>
                <a:solidFill>
                  <a:srgbClr val="000000"/>
                </a:solidFill>
              </a:rPr>
              <a:t> the punishments to Germany, particularly the reparations debt, were a major cause of the rise of Hitler and the Second World War – they were harsh enough to an already devastated German population that the treaty created a deep resentment, even taking into account that Germany bore more responsibility than others for the war.</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Content Placeholder 2"/>
          <p:cNvSpPr txBox="1"/>
          <p:nvPr>
            <p:ph type="body" sz="quarter" idx="1"/>
          </p:nvPr>
        </p:nvSpPr>
        <p:spPr>
          <a:xfrm>
            <a:off x="1479644" y="3086218"/>
            <a:ext cx="4088642" cy="1013110"/>
          </a:xfrm>
          <a:prstGeom prst="rect">
            <a:avLst/>
          </a:prstGeom>
        </p:spPr>
        <p:txBody>
          <a:bodyPr/>
          <a:lstStyle>
            <a:lvl1pPr marL="0" indent="0">
              <a:buSzTx/>
              <a:buNone/>
              <a:defRPr sz="4000"/>
            </a:lvl1pPr>
          </a:lstStyle>
          <a:p>
            <a:pPr/>
            <a:r>
              <a:t>Your turn.</a:t>
            </a:r>
          </a:p>
        </p:txBody>
      </p:sp>
      <p:pic>
        <p:nvPicPr>
          <p:cNvPr id="167" name="Picture 2" descr="Picture 2"/>
          <p:cNvPicPr>
            <a:picLocks noChangeAspect="1"/>
          </p:cNvPicPr>
          <p:nvPr/>
        </p:nvPicPr>
        <p:blipFill>
          <a:blip r:embed="rId2">
            <a:extLst/>
          </a:blip>
          <a:stretch>
            <a:fillRect/>
          </a:stretch>
        </p:blipFill>
        <p:spPr>
          <a:xfrm>
            <a:off x="6728345" y="1154374"/>
            <a:ext cx="4876801" cy="4876801"/>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Content Placeholder 2"/>
          <p:cNvSpPr txBox="1"/>
          <p:nvPr/>
        </p:nvSpPr>
        <p:spPr>
          <a:xfrm>
            <a:off x="356471" y="1575707"/>
            <a:ext cx="5235880" cy="3706585"/>
          </a:xfrm>
          <a:prstGeom prst="rect">
            <a:avLst/>
          </a:prstGeom>
          <a:solidFill>
            <a:schemeClr val="accent4"/>
          </a:solidFill>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gn="ctr" defTabSz="850391">
              <a:lnSpc>
                <a:spcPct val="90000"/>
              </a:lnSpc>
              <a:spcBef>
                <a:spcPts val="900"/>
              </a:spcBef>
              <a:defRPr b="1" sz="1674" u="sng">
                <a:latin typeface="Comic Sans MS"/>
                <a:ea typeface="Comic Sans MS"/>
                <a:cs typeface="Comic Sans MS"/>
                <a:sym typeface="Comic Sans MS"/>
              </a:defRPr>
            </a:pPr>
            <a:r>
              <a:t>Interpretation A</a:t>
            </a:r>
            <a:endParaRPr sz="2604"/>
          </a:p>
          <a:p>
            <a:pPr defTabSz="850391">
              <a:lnSpc>
                <a:spcPct val="90000"/>
              </a:lnSpc>
              <a:spcBef>
                <a:spcPts val="900"/>
              </a:spcBef>
              <a:defRPr sz="1674">
                <a:latin typeface="Comic Sans MS"/>
                <a:ea typeface="Comic Sans MS"/>
                <a:cs typeface="Comic Sans MS"/>
                <a:sym typeface="Comic Sans MS"/>
              </a:defRPr>
            </a:pPr>
          </a:p>
          <a:p>
            <a:pPr defTabSz="850391">
              <a:lnSpc>
                <a:spcPct val="90000"/>
              </a:lnSpc>
              <a:spcBef>
                <a:spcPts val="900"/>
              </a:spcBef>
              <a:defRPr sz="1674">
                <a:latin typeface="Comic Sans MS"/>
                <a:ea typeface="Comic Sans MS"/>
                <a:cs typeface="Comic Sans MS"/>
                <a:sym typeface="Comic Sans MS"/>
              </a:defRPr>
            </a:pPr>
          </a:p>
          <a:p>
            <a:pPr defTabSz="850391">
              <a:lnSpc>
                <a:spcPct val="90000"/>
              </a:lnSpc>
              <a:spcBef>
                <a:spcPts val="900"/>
              </a:spcBef>
              <a:defRPr sz="1674">
                <a:latin typeface="Comic Sans MS"/>
                <a:ea typeface="Comic Sans MS"/>
                <a:cs typeface="Comic Sans MS"/>
                <a:sym typeface="Comic Sans MS"/>
              </a:defRPr>
            </a:pPr>
            <a:r>
              <a:t>“It was both necessary and desirable for us to be so strong at sea that no Sea Power could attack us without risk. We built the battleships for the sake of our honour and dignity”</a:t>
            </a:r>
            <a:endParaRPr sz="2604"/>
          </a:p>
          <a:p>
            <a:pPr defTabSz="850391">
              <a:lnSpc>
                <a:spcPct val="90000"/>
              </a:lnSpc>
              <a:spcBef>
                <a:spcPts val="900"/>
              </a:spcBef>
              <a:defRPr sz="1674">
                <a:latin typeface="Comic Sans MS"/>
                <a:ea typeface="Comic Sans MS"/>
                <a:cs typeface="Comic Sans MS"/>
                <a:sym typeface="Comic Sans MS"/>
              </a:defRPr>
            </a:pPr>
          </a:p>
          <a:p>
            <a:pPr defTabSz="850391">
              <a:lnSpc>
                <a:spcPct val="90000"/>
              </a:lnSpc>
              <a:spcBef>
                <a:spcPts val="900"/>
              </a:spcBef>
              <a:defRPr b="1" sz="1674">
                <a:latin typeface="Comic Sans MS"/>
                <a:ea typeface="Comic Sans MS"/>
                <a:cs typeface="Comic Sans MS"/>
                <a:sym typeface="Comic Sans MS"/>
              </a:defRPr>
            </a:pPr>
            <a:r>
              <a:t>-Bernhard von Bulow, a leading figure in German politics and a friend of Kaiser Wilhelm II. Speaking in 1914.</a:t>
            </a:r>
          </a:p>
        </p:txBody>
      </p:sp>
      <p:sp>
        <p:nvSpPr>
          <p:cNvPr id="170" name="Content Placeholder 2"/>
          <p:cNvSpPr txBox="1"/>
          <p:nvPr/>
        </p:nvSpPr>
        <p:spPr>
          <a:xfrm>
            <a:off x="6233786" y="1571412"/>
            <a:ext cx="5473875" cy="3710879"/>
          </a:xfrm>
          <a:prstGeom prst="rect">
            <a:avLst/>
          </a:prstGeom>
          <a:solidFill>
            <a:srgbClr val="92D050"/>
          </a:solidFill>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gn="ctr" defTabSz="758951">
              <a:lnSpc>
                <a:spcPct val="90000"/>
              </a:lnSpc>
              <a:spcBef>
                <a:spcPts val="800"/>
              </a:spcBef>
              <a:defRPr b="1" sz="1494" u="sng">
                <a:latin typeface="Comic Sans MS"/>
                <a:ea typeface="Comic Sans MS"/>
                <a:cs typeface="Comic Sans MS"/>
                <a:sym typeface="Comic Sans MS"/>
              </a:defRPr>
            </a:pPr>
            <a:r>
              <a:t>Interpretation B</a:t>
            </a:r>
            <a:endParaRPr sz="2324"/>
          </a:p>
          <a:p>
            <a:pPr defTabSz="758951">
              <a:lnSpc>
                <a:spcPct val="90000"/>
              </a:lnSpc>
              <a:spcBef>
                <a:spcPts val="800"/>
              </a:spcBef>
              <a:defRPr sz="1494">
                <a:latin typeface="Comic Sans MS"/>
                <a:ea typeface="Comic Sans MS"/>
                <a:cs typeface="Comic Sans MS"/>
                <a:sym typeface="Comic Sans MS"/>
              </a:defRPr>
            </a:pPr>
            <a:br>
              <a:rPr sz="2324"/>
            </a:br>
            <a:br>
              <a:rPr sz="2324"/>
            </a:br>
          </a:p>
          <a:p>
            <a:pPr defTabSz="758951">
              <a:lnSpc>
                <a:spcPct val="90000"/>
              </a:lnSpc>
              <a:spcBef>
                <a:spcPts val="800"/>
              </a:spcBef>
              <a:defRPr sz="1494">
                <a:latin typeface="Comic Sans MS"/>
                <a:ea typeface="Comic Sans MS"/>
                <a:cs typeface="Comic Sans MS"/>
                <a:sym typeface="Comic Sans MS"/>
              </a:defRPr>
            </a:pPr>
            <a:r>
              <a:t>“The Naval Laws are nothing more than a way for the Kaiser to conquer nations too weak to resist us. It is a national disgrace that money is spent on them while workers in our factories starve.”</a:t>
            </a:r>
            <a:endParaRPr sz="2324"/>
          </a:p>
          <a:p>
            <a:pPr defTabSz="758951">
              <a:lnSpc>
                <a:spcPct val="90000"/>
              </a:lnSpc>
              <a:spcBef>
                <a:spcPts val="800"/>
              </a:spcBef>
              <a:defRPr sz="1494">
                <a:latin typeface="Comic Sans MS"/>
                <a:ea typeface="Comic Sans MS"/>
                <a:cs typeface="Comic Sans MS"/>
                <a:sym typeface="Comic Sans MS"/>
              </a:defRPr>
            </a:pPr>
          </a:p>
          <a:p>
            <a:pPr defTabSz="758951">
              <a:lnSpc>
                <a:spcPct val="90000"/>
              </a:lnSpc>
              <a:spcBef>
                <a:spcPts val="800"/>
              </a:spcBef>
              <a:defRPr b="1" sz="1494">
                <a:latin typeface="Comic Sans MS"/>
                <a:ea typeface="Comic Sans MS"/>
                <a:cs typeface="Comic Sans MS"/>
                <a:sym typeface="Comic Sans MS"/>
              </a:defRPr>
            </a:pPr>
            <a:r>
              <a:t>-August Bebel, SPD leader, speaking in 1890.</a:t>
            </a:r>
            <a:endParaRPr sz="2324"/>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Title 1"/>
          <p:cNvSpPr txBox="1"/>
          <p:nvPr>
            <p:ph type="title"/>
          </p:nvPr>
        </p:nvSpPr>
        <p:spPr>
          <a:xfrm>
            <a:off x="296448" y="152183"/>
            <a:ext cx="11599103" cy="1325563"/>
          </a:xfrm>
          <a:prstGeom prst="rect">
            <a:avLst/>
          </a:prstGeom>
          <a:solidFill>
            <a:srgbClr val="002060"/>
          </a:solidFill>
        </p:spPr>
        <p:txBody>
          <a:bodyPr/>
          <a:lstStyle>
            <a:lvl1pPr algn="ctr" defTabSz="868680">
              <a:defRPr sz="4180">
                <a:solidFill>
                  <a:srgbClr val="FFFF00"/>
                </a:solidFill>
              </a:defRPr>
            </a:lvl1pPr>
          </a:lstStyle>
          <a:p>
            <a:pPr/>
            <a:r>
              <a:t>Student Practice – Which is more convincing about the Naval Laws?</a:t>
            </a:r>
          </a:p>
        </p:txBody>
      </p:sp>
      <p:sp>
        <p:nvSpPr>
          <p:cNvPr id="173" name="Content Placeholder 4"/>
          <p:cNvSpPr txBox="1"/>
          <p:nvPr>
            <p:ph type="body" sz="quarter" idx="1"/>
          </p:nvPr>
        </p:nvSpPr>
        <p:spPr>
          <a:xfrm>
            <a:off x="141219" y="1655166"/>
            <a:ext cx="7089396" cy="1035899"/>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the Naval Laws? [8]</a:t>
            </a:r>
          </a:p>
        </p:txBody>
      </p:sp>
      <p:sp>
        <p:nvSpPr>
          <p:cNvPr id="174" name="TextBox 5"/>
          <p:cNvSpPr txBox="1"/>
          <p:nvPr/>
        </p:nvSpPr>
        <p:spPr>
          <a:xfrm>
            <a:off x="7385845" y="1655166"/>
            <a:ext cx="4664937" cy="46348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THINK</a:t>
            </a:r>
          </a:p>
          <a:p>
            <a:pPr>
              <a:defRPr sz="2800">
                <a:solidFill>
                  <a:srgbClr val="FFFF00"/>
                </a:solidFill>
              </a:defRPr>
            </a:pPr>
          </a:p>
          <a:p>
            <a:pPr>
              <a:defRPr sz="2800">
                <a:solidFill>
                  <a:srgbClr val="FFFF00"/>
                </a:solidFill>
              </a:defRPr>
            </a:pPr>
            <a:r>
              <a:t>Which interpretation is the most accurate?</a:t>
            </a:r>
          </a:p>
          <a:p>
            <a:pPr>
              <a:defRPr sz="2800">
                <a:solidFill>
                  <a:srgbClr val="FFFF00"/>
                </a:solidFill>
              </a:defRPr>
            </a:pPr>
          </a:p>
          <a:p>
            <a:pPr>
              <a:defRPr sz="2800">
                <a:solidFill>
                  <a:srgbClr val="FFFF00"/>
                </a:solidFill>
              </a:defRPr>
            </a:pPr>
            <a:r>
              <a:t>What facts do I know that would match up to each of these interpretations?</a:t>
            </a:r>
          </a:p>
          <a:p>
            <a:pPr>
              <a:defRPr sz="2800">
                <a:solidFill>
                  <a:srgbClr val="FFFF00"/>
                </a:solidFill>
              </a:defRPr>
            </a:pPr>
          </a:p>
          <a:p>
            <a:pPr>
              <a:defRPr sz="2800">
                <a:solidFill>
                  <a:srgbClr val="FFFF00"/>
                </a:solidFill>
              </a:defRPr>
            </a:pPr>
            <a:r>
              <a:t>What should I avoid talking about?</a:t>
            </a:r>
          </a:p>
        </p:txBody>
      </p:sp>
      <p:sp>
        <p:nvSpPr>
          <p:cNvPr id="175" name="TextBox 2"/>
          <p:cNvSpPr txBox="1"/>
          <p:nvPr/>
        </p:nvSpPr>
        <p:spPr>
          <a:xfrm>
            <a:off x="308096" y="2947828"/>
            <a:ext cx="6755642" cy="3469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AutoNum type="arabicPeriod" startAt="1"/>
              <a:defRPr sz="2400"/>
            </a:pPr>
            <a:r>
              <a:t>Ways that Interpretation A can be considered convincing.</a:t>
            </a:r>
          </a:p>
          <a:p>
            <a:pPr marL="342900" indent="-342900">
              <a:buSzPct val="100000"/>
              <a:buAutoNum type="arabicPeriod" startAt="1"/>
              <a:defRPr sz="2400"/>
            </a:pPr>
          </a:p>
          <a:p>
            <a:pPr marL="342900" indent="-342900">
              <a:buSzPct val="100000"/>
              <a:buAutoNum type="arabicPeriod" startAt="2"/>
              <a:defRPr sz="2400"/>
            </a:pPr>
            <a:r>
              <a:t>Ways that Interpretation B can be considered convincing.</a:t>
            </a:r>
          </a:p>
          <a:p>
            <a:pPr marL="342900" indent="-342900">
              <a:buSzPct val="100000"/>
              <a:buAutoNum type="arabicPeriod" startAt="2"/>
              <a:defRPr sz="2400"/>
            </a:pPr>
          </a:p>
          <a:p>
            <a:pPr marL="342900" indent="-342900">
              <a:buSzPct val="100000"/>
              <a:buAutoNum type="arabicPeriod" startAt="3"/>
              <a:defRPr sz="2400"/>
            </a:pPr>
            <a:r>
              <a:t>Conclusion – Which interpretation is most convincing overall?</a:t>
            </a:r>
          </a:p>
          <a:p>
            <a:pPr marL="342900" indent="-342900">
              <a:buSzPct val="100000"/>
              <a:buAutoNum type="arabicPeriod" startAt="3"/>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75">
                                            <p:bg/>
                                          </p:spTgt>
                                        </p:tgtEl>
                                        <p:attrNameLst>
                                          <p:attrName>style.visibility</p:attrName>
                                        </p:attrNameLst>
                                      </p:cBhvr>
                                      <p:to>
                                        <p:strVal val="visible"/>
                                      </p:to>
                                    </p:set>
                                    <p:anim calcmode="lin" valueType="num">
                                      <p:cBhvr>
                                        <p:cTn id="7" dur="500" fill="hold"/>
                                        <p:tgtEl>
                                          <p:spTgt spid="175">
                                            <p:bg/>
                                          </p:spTgt>
                                        </p:tgtEl>
                                        <p:attrNameLst>
                                          <p:attrName>ppt_x</p:attrName>
                                        </p:attrNameLst>
                                      </p:cBhvr>
                                      <p:tavLst>
                                        <p:tav tm="0">
                                          <p:val>
                                            <p:strVal val="#ppt_x"/>
                                          </p:val>
                                        </p:tav>
                                        <p:tav tm="100000">
                                          <p:val>
                                            <p:strVal val="#ppt_x"/>
                                          </p:val>
                                        </p:tav>
                                      </p:tavLst>
                                    </p:anim>
                                    <p:anim calcmode="lin" valueType="num">
                                      <p:cBhvr>
                                        <p:cTn id="8" dur="500" fill="hold"/>
                                        <p:tgtEl>
                                          <p:spTgt spid="175">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75">
                                            <p:txEl>
                                              <p:pRg st="0" end="0"/>
                                            </p:txEl>
                                          </p:spTgt>
                                        </p:tgtEl>
                                        <p:attrNameLst>
                                          <p:attrName>style.visibility</p:attrName>
                                        </p:attrNameLst>
                                      </p:cBhvr>
                                      <p:to>
                                        <p:strVal val="visible"/>
                                      </p:to>
                                    </p:set>
                                    <p:anim calcmode="lin" valueType="num">
                                      <p:cBhvr>
                                        <p:cTn id="11" dur="500" fill="hold"/>
                                        <p:tgtEl>
                                          <p:spTgt spid="17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7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175">
                                            <p:txEl>
                                              <p:pRg st="1" end="1"/>
                                            </p:txEl>
                                          </p:spTgt>
                                        </p:tgtEl>
                                        <p:attrNameLst>
                                          <p:attrName>style.visibility</p:attrName>
                                        </p:attrNameLst>
                                      </p:cBhvr>
                                      <p:to>
                                        <p:strVal val="visible"/>
                                      </p:to>
                                    </p:set>
                                    <p:anim calcmode="lin" valueType="num">
                                      <p:cBhvr>
                                        <p:cTn id="16" dur="500" fill="hold"/>
                                        <p:tgtEl>
                                          <p:spTgt spid="175">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1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175">
                                            <p:txEl>
                                              <p:pRg st="2" end="2"/>
                                            </p:txEl>
                                          </p:spTgt>
                                        </p:tgtEl>
                                        <p:attrNameLst>
                                          <p:attrName>style.visibility</p:attrName>
                                        </p:attrNameLst>
                                      </p:cBhvr>
                                      <p:to>
                                        <p:strVal val="visible"/>
                                      </p:to>
                                    </p:set>
                                    <p:anim calcmode="lin" valueType="num">
                                      <p:cBhvr>
                                        <p:cTn id="22" dur="500" fill="hold"/>
                                        <p:tgtEl>
                                          <p:spTgt spid="17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75">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Class="entr" nodeType="afterEffect" presetSubtype="4" presetID="2" grpId="1" fill="hold">
                                  <p:stCondLst>
                                    <p:cond delay="0"/>
                                  </p:stCondLst>
                                  <p:iterate type="el" backwards="0">
                                    <p:tmAbs val="0"/>
                                  </p:iterate>
                                  <p:childTnLst>
                                    <p:set>
                                      <p:cBhvr>
                                        <p:cTn id="26" fill="hold"/>
                                        <p:tgtEl>
                                          <p:spTgt spid="175">
                                            <p:txEl>
                                              <p:pRg st="3" end="3"/>
                                            </p:txEl>
                                          </p:spTgt>
                                        </p:tgtEl>
                                        <p:attrNameLst>
                                          <p:attrName>style.visibility</p:attrName>
                                        </p:attrNameLst>
                                      </p:cBhvr>
                                      <p:to>
                                        <p:strVal val="visible"/>
                                      </p:to>
                                    </p:set>
                                    <p:anim calcmode="lin" valueType="num">
                                      <p:cBhvr>
                                        <p:cTn id="27" dur="500" fill="hold"/>
                                        <p:tgtEl>
                                          <p:spTgt spid="17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4" presetID="2" grpId="1" fill="hold">
                                  <p:stCondLst>
                                    <p:cond delay="0"/>
                                  </p:stCondLst>
                                  <p:iterate type="el" backwards="0">
                                    <p:tmAbs val="0"/>
                                  </p:iterate>
                                  <p:childTnLst>
                                    <p:set>
                                      <p:cBhvr>
                                        <p:cTn id="32" fill="hold"/>
                                        <p:tgtEl>
                                          <p:spTgt spid="175">
                                            <p:txEl>
                                              <p:pRg st="4" end="4"/>
                                            </p:txEl>
                                          </p:spTgt>
                                        </p:tgtEl>
                                        <p:attrNameLst>
                                          <p:attrName>style.visibility</p:attrName>
                                        </p:attrNameLst>
                                      </p:cBhvr>
                                      <p:to>
                                        <p:strVal val="visible"/>
                                      </p:to>
                                    </p:set>
                                    <p:anim calcmode="lin" valueType="num">
                                      <p:cBhvr>
                                        <p:cTn id="33" dur="500" fill="hold"/>
                                        <p:tgtEl>
                                          <p:spTgt spid="175">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1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4" presetID="2" grpId="1" fill="hold">
                                  <p:stCondLst>
                                    <p:cond delay="0"/>
                                  </p:stCondLst>
                                  <p:iterate type="el" backwards="0">
                                    <p:tmAbs val="0"/>
                                  </p:iterate>
                                  <p:childTnLst>
                                    <p:set>
                                      <p:cBhvr>
                                        <p:cTn id="38" fill="hold"/>
                                        <p:tgtEl>
                                          <p:spTgt spid="175">
                                            <p:txEl>
                                              <p:pRg st="5" end="5"/>
                                            </p:txEl>
                                          </p:spTgt>
                                        </p:tgtEl>
                                        <p:attrNameLst>
                                          <p:attrName>style.visibility</p:attrName>
                                        </p:attrNameLst>
                                      </p:cBhvr>
                                      <p:to>
                                        <p:strVal val="visible"/>
                                      </p:to>
                                    </p:set>
                                    <p:anim calcmode="lin" valueType="num">
                                      <p:cBhvr>
                                        <p:cTn id="39" dur="500" fill="hold"/>
                                        <p:tgtEl>
                                          <p:spTgt spid="175">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1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4" presetID="2" grpId="1" fill="hold">
                                  <p:stCondLst>
                                    <p:cond delay="0"/>
                                  </p:stCondLst>
                                  <p:iterate type="el" backwards="0">
                                    <p:tmAbs val="0"/>
                                  </p:iterate>
                                  <p:childTnLst>
                                    <p:set>
                                      <p:cBhvr>
                                        <p:cTn id="44" fill="hold"/>
                                        <p:tgtEl>
                                          <p:spTgt spid="175">
                                            <p:txEl>
                                              <p:pRg st="6" end="6"/>
                                            </p:txEl>
                                          </p:spTgt>
                                        </p:tgtEl>
                                        <p:attrNameLst>
                                          <p:attrName>style.visibility</p:attrName>
                                        </p:attrNameLst>
                                      </p:cBhvr>
                                      <p:to>
                                        <p:strVal val="visible"/>
                                      </p:to>
                                    </p:set>
                                    <p:anim calcmode="lin" valueType="num">
                                      <p:cBhvr>
                                        <p:cTn id="45" dur="500" fill="hold"/>
                                        <p:tgtEl>
                                          <p:spTgt spid="175">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1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5"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9" name="Title 1"/>
          <p:cNvSpPr txBox="1"/>
          <p:nvPr>
            <p:ph type="title"/>
          </p:nvPr>
        </p:nvSpPr>
        <p:spPr>
          <a:xfrm>
            <a:off x="279400" y="365125"/>
            <a:ext cx="11709400" cy="1325563"/>
          </a:xfrm>
          <a:prstGeom prst="rect">
            <a:avLst/>
          </a:prstGeom>
          <a:solidFill>
            <a:srgbClr val="002060"/>
          </a:solidFill>
        </p:spPr>
        <p:txBody>
          <a:bodyPr/>
          <a:lstStyle>
            <a:lvl1pPr algn="ctr">
              <a:defRPr sz="5400">
                <a:solidFill>
                  <a:srgbClr val="FFFF00"/>
                </a:solidFill>
              </a:defRPr>
            </a:lvl1pPr>
          </a:lstStyle>
          <a:p>
            <a:pPr/>
            <a:r>
              <a:t>Destination for the lesson</a:t>
            </a:r>
          </a:p>
        </p:txBody>
      </p:sp>
      <p:sp>
        <p:nvSpPr>
          <p:cNvPr id="100" name="Content Placeholder 2"/>
          <p:cNvSpPr txBox="1"/>
          <p:nvPr>
            <p:ph type="body" sz="half" idx="1"/>
          </p:nvPr>
        </p:nvSpPr>
        <p:spPr>
          <a:xfrm>
            <a:off x="400503" y="1842745"/>
            <a:ext cx="7542494" cy="4351339"/>
          </a:xfrm>
          <a:prstGeom prst="rect">
            <a:avLst/>
          </a:prstGeom>
        </p:spPr>
        <p:txBody>
          <a:bodyPr/>
          <a:lstStyle/>
          <a:p>
            <a:pPr marL="0" indent="0" defTabSz="868680">
              <a:spcBef>
                <a:spcPts val="900"/>
              </a:spcBef>
              <a:buSzTx/>
              <a:buNone/>
              <a:defRPr b="1" sz="3420" u="sng"/>
            </a:pPr>
          </a:p>
          <a:p>
            <a:pPr marL="0" indent="0" defTabSz="868680">
              <a:spcBef>
                <a:spcPts val="900"/>
              </a:spcBef>
              <a:buSzTx/>
              <a:buNone/>
              <a:defRPr b="1" sz="3135" u="sng"/>
            </a:pPr>
            <a:r>
              <a:t>Destination Question:</a:t>
            </a:r>
            <a:endParaRPr sz="2375"/>
          </a:p>
          <a:p>
            <a:pPr marL="217170" indent="-217170" defTabSz="868680">
              <a:spcBef>
                <a:spcPts val="900"/>
              </a:spcBef>
              <a:defRPr sz="3420"/>
            </a:pPr>
          </a:p>
          <a:p>
            <a:pPr marL="0" indent="0" defTabSz="868680">
              <a:spcBef>
                <a:spcPts val="900"/>
              </a:spcBef>
              <a:buSzTx/>
              <a:buNone/>
              <a:defRPr sz="3135"/>
            </a:pPr>
            <a:r>
              <a:t>How do I get 8/8 on the Germany 8 mark ‘Convincing’ question?</a:t>
            </a:r>
            <a:endParaRPr sz="2375"/>
          </a:p>
          <a:p>
            <a:pPr marL="0" indent="0" defTabSz="868680">
              <a:spcBef>
                <a:spcPts val="900"/>
              </a:spcBef>
              <a:buSzTx/>
              <a:buNone/>
              <a:defRPr sz="3420"/>
            </a:pPr>
          </a:p>
          <a:p>
            <a:pPr marL="0" indent="0" defTabSz="868680">
              <a:spcBef>
                <a:spcPts val="900"/>
              </a:spcBef>
              <a:buSzTx/>
              <a:buNone/>
              <a:defRPr sz="3135"/>
            </a:pPr>
            <a:r>
              <a:t>How is ‘convincing’ different to ‘reliable’ when looking at interpretations?</a:t>
            </a:r>
          </a:p>
        </p:txBody>
      </p:sp>
      <p:pic>
        <p:nvPicPr>
          <p:cNvPr id="101" name="Google Shape;79;p16" descr="Google Shape;79;p16"/>
          <p:cNvPicPr>
            <a:picLocks noChangeAspect="1"/>
          </p:cNvPicPr>
          <p:nvPr/>
        </p:nvPicPr>
        <p:blipFill>
          <a:blip r:embed="rId2">
            <a:extLst/>
          </a:blip>
          <a:stretch>
            <a:fillRect/>
          </a:stretch>
        </p:blipFill>
        <p:spPr>
          <a:xfrm>
            <a:off x="8225270" y="2524349"/>
            <a:ext cx="3370264" cy="3370264"/>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Historical Example – Model Answer</a:t>
            </a:r>
          </a:p>
        </p:txBody>
      </p:sp>
      <p:sp>
        <p:nvSpPr>
          <p:cNvPr id="178" name="Content Placeholder 4"/>
          <p:cNvSpPr txBox="1"/>
          <p:nvPr>
            <p:ph type="body" sz="quarter" idx="1"/>
          </p:nvPr>
        </p:nvSpPr>
        <p:spPr>
          <a:xfrm>
            <a:off x="296449" y="1557178"/>
            <a:ext cx="7089396" cy="872124"/>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The Naval Laws? [8]</a:t>
            </a:r>
          </a:p>
        </p:txBody>
      </p:sp>
      <p:sp>
        <p:nvSpPr>
          <p:cNvPr id="179" name="TextBox 5"/>
          <p:cNvSpPr txBox="1"/>
          <p:nvPr/>
        </p:nvSpPr>
        <p:spPr>
          <a:xfrm>
            <a:off x="7527063" y="1750701"/>
            <a:ext cx="4664937" cy="43554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Paragraph 1 – How is Interpretation A convincing</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Explain some facts that would support Interpretation A.</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Do not talk about provenance or bias.</a:t>
            </a:r>
          </a:p>
        </p:txBody>
      </p:sp>
      <p:sp>
        <p:nvSpPr>
          <p:cNvPr id="180" name="TextBox 3"/>
          <p:cNvSpPr txBox="1"/>
          <p:nvPr/>
        </p:nvSpPr>
        <p:spPr>
          <a:xfrm>
            <a:off x="322107" y="2650465"/>
            <a:ext cx="7063738" cy="400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defRPr>
            </a:pPr>
            <a:r>
              <a:t>Paragraph 1 – Interpretation A</a:t>
            </a:r>
          </a:p>
          <a:p>
            <a:pPr>
              <a:defRPr sz="2400">
                <a:solidFill>
                  <a:srgbClr val="FF0000"/>
                </a:solidFill>
              </a:defRPr>
            </a:pPr>
          </a:p>
          <a:p>
            <a:pPr>
              <a:defRPr sz="2400">
                <a:solidFill>
                  <a:srgbClr val="FF0000"/>
                </a:solidFill>
              </a:defRPr>
            </a:pPr>
            <a:r>
              <a:t>Interpretation A suggests </a:t>
            </a:r>
            <a:r>
              <a:rPr>
                <a:solidFill>
                  <a:srgbClr val="000000"/>
                </a:solidFill>
              </a:rPr>
              <a:t>that the Naval Laws were necessary for the pride and dignity of Germany. </a:t>
            </a:r>
            <a:r>
              <a:t>From my own knowledge I can see that this is convincing because</a:t>
            </a:r>
            <a:r>
              <a:rPr b="1"/>
              <a:t> </a:t>
            </a:r>
            <a:r>
              <a:rPr>
                <a:solidFill>
                  <a:srgbClr val="000000"/>
                </a:solidFill>
              </a:rPr>
              <a:t>Germany was far behind the rest of Europe in terms of its empire and especially its navy – Britain was far stronger than Germany in naval terms. This makes the view that the Naval Laws were necessary for Germany’s dignity convincing.</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Historical Example – Model Answer</a:t>
            </a:r>
          </a:p>
        </p:txBody>
      </p:sp>
      <p:sp>
        <p:nvSpPr>
          <p:cNvPr id="183" name="Content Placeholder 4"/>
          <p:cNvSpPr txBox="1"/>
          <p:nvPr>
            <p:ph type="body" sz="quarter" idx="1"/>
          </p:nvPr>
        </p:nvSpPr>
        <p:spPr>
          <a:xfrm>
            <a:off x="296449" y="1557178"/>
            <a:ext cx="7089396" cy="872124"/>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The Naval Laws? [8]</a:t>
            </a:r>
          </a:p>
        </p:txBody>
      </p:sp>
      <p:sp>
        <p:nvSpPr>
          <p:cNvPr id="184" name="TextBox 5"/>
          <p:cNvSpPr txBox="1"/>
          <p:nvPr/>
        </p:nvSpPr>
        <p:spPr>
          <a:xfrm>
            <a:off x="7527063" y="1750701"/>
            <a:ext cx="4664937" cy="43554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Paragraph 2 – How is Interpretation A convincing</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Explain some facts that would support Interpretation A.</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Do not talk about provenance or bias.</a:t>
            </a:r>
          </a:p>
        </p:txBody>
      </p:sp>
      <p:sp>
        <p:nvSpPr>
          <p:cNvPr id="185" name="TextBox 3"/>
          <p:cNvSpPr txBox="1"/>
          <p:nvPr/>
        </p:nvSpPr>
        <p:spPr>
          <a:xfrm>
            <a:off x="322107" y="2650465"/>
            <a:ext cx="7063738" cy="471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defRPr>
            </a:pPr>
            <a:r>
              <a:t>Paragraph 2 – Interpretation B</a:t>
            </a:r>
          </a:p>
          <a:p>
            <a:pPr>
              <a:defRPr sz="2400">
                <a:solidFill>
                  <a:srgbClr val="FF0000"/>
                </a:solidFill>
              </a:defRPr>
            </a:pPr>
          </a:p>
          <a:p>
            <a:pPr>
              <a:defRPr sz="2400">
                <a:solidFill>
                  <a:srgbClr val="FF0000"/>
                </a:solidFill>
              </a:defRPr>
            </a:pPr>
            <a:r>
              <a:t>Interpretation B suggests </a:t>
            </a:r>
            <a:r>
              <a:rPr>
                <a:solidFill>
                  <a:srgbClr val="000000"/>
                </a:solidFill>
              </a:rPr>
              <a:t>that the Naval Laws were a disgraceful waste of money. </a:t>
            </a:r>
            <a:r>
              <a:t>From my own knowledge I can see that this is convincing because</a:t>
            </a:r>
            <a:r>
              <a:rPr b="1"/>
              <a:t> </a:t>
            </a:r>
            <a:r>
              <a:rPr>
                <a:solidFill>
                  <a:srgbClr val="000000"/>
                </a:solidFill>
              </a:rPr>
              <a:t>the Kaiser had to borrow enormous amounts of money to pay for the new battleships, and he did so at a time when German workers in the factories were being paid very little and enduring very harsh conditions in their workplaces. Therefore the view that the Naval Laws were a waste of money can be seen as convincing.</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Historical Example – Model Answer</a:t>
            </a:r>
          </a:p>
        </p:txBody>
      </p:sp>
      <p:sp>
        <p:nvSpPr>
          <p:cNvPr id="188" name="Content Placeholder 4"/>
          <p:cNvSpPr txBox="1"/>
          <p:nvPr>
            <p:ph type="body" sz="quarter" idx="1"/>
          </p:nvPr>
        </p:nvSpPr>
        <p:spPr>
          <a:xfrm>
            <a:off x="296449" y="1557178"/>
            <a:ext cx="7089396" cy="872124"/>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The Naval Laws? [8]</a:t>
            </a:r>
          </a:p>
        </p:txBody>
      </p:sp>
      <p:sp>
        <p:nvSpPr>
          <p:cNvPr id="189" name="TextBox 5"/>
          <p:cNvSpPr txBox="1"/>
          <p:nvPr/>
        </p:nvSpPr>
        <p:spPr>
          <a:xfrm>
            <a:off x="7527063" y="1750701"/>
            <a:ext cx="4664937" cy="51047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Paragraph 3 – Conclusion</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Explain which bullet is most convincing overall.</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Do not talk about provenance or bias.</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You may now bring in why one is less convincing.</a:t>
            </a:r>
          </a:p>
        </p:txBody>
      </p:sp>
      <p:sp>
        <p:nvSpPr>
          <p:cNvPr id="190" name="TextBox 3"/>
          <p:cNvSpPr txBox="1"/>
          <p:nvPr/>
        </p:nvSpPr>
        <p:spPr>
          <a:xfrm>
            <a:off x="322107" y="2650465"/>
            <a:ext cx="7063738" cy="3291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defRPr>
            </a:pPr>
            <a:r>
              <a:t>Paragraph 3 – Conclusion</a:t>
            </a:r>
          </a:p>
          <a:p>
            <a:pPr>
              <a:defRPr sz="2400">
                <a:solidFill>
                  <a:srgbClr val="FF0000"/>
                </a:solidFill>
              </a:defRPr>
            </a:pPr>
          </a:p>
          <a:p>
            <a:pPr>
              <a:defRPr sz="2400">
                <a:solidFill>
                  <a:srgbClr val="FF0000"/>
                </a:solidFill>
              </a:defRPr>
            </a:pPr>
            <a:r>
              <a:t>Overall, Interpretation A is more convincing than Interpretation B about the Naval Laws because</a:t>
            </a:r>
            <a:r>
              <a:rPr>
                <a:solidFill>
                  <a:srgbClr val="000000"/>
                </a:solidFill>
              </a:rPr>
              <a:t> although Germany did lag behind Britain in the numbers of battleships they owned, there is no clear reason why they must possess more – and paying deprived workers a reasonable wage can be argued to be a more pressing priority.</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Title 1"/>
          <p:cNvSpPr txBox="1"/>
          <p:nvPr>
            <p:ph type="title"/>
          </p:nvPr>
        </p:nvSpPr>
        <p:spPr>
          <a:xfrm>
            <a:off x="279400" y="365125"/>
            <a:ext cx="11709400" cy="1325563"/>
          </a:xfrm>
          <a:prstGeom prst="rect">
            <a:avLst/>
          </a:prstGeom>
          <a:solidFill>
            <a:srgbClr val="002060"/>
          </a:solidFill>
        </p:spPr>
        <p:txBody>
          <a:bodyPr/>
          <a:lstStyle>
            <a:lvl1pPr algn="ctr">
              <a:defRPr sz="5400">
                <a:solidFill>
                  <a:srgbClr val="FFFF00"/>
                </a:solidFill>
              </a:defRPr>
            </a:lvl1pPr>
          </a:lstStyle>
          <a:p>
            <a:pPr/>
            <a:r>
              <a:t>A reminder….</a:t>
            </a:r>
          </a:p>
        </p:txBody>
      </p:sp>
      <p:sp>
        <p:nvSpPr>
          <p:cNvPr id="193" name="Content Placeholder 2"/>
          <p:cNvSpPr txBox="1"/>
          <p:nvPr>
            <p:ph type="body" sz="half" idx="1"/>
          </p:nvPr>
        </p:nvSpPr>
        <p:spPr>
          <a:xfrm>
            <a:off x="441446" y="2033813"/>
            <a:ext cx="6959601" cy="4351339"/>
          </a:xfrm>
          <a:prstGeom prst="rect">
            <a:avLst/>
          </a:prstGeom>
        </p:spPr>
        <p:txBody>
          <a:bodyPr/>
          <a:lstStyle/>
          <a:p>
            <a:pPr/>
          </a:p>
        </p:txBody>
      </p:sp>
      <p:pic>
        <p:nvPicPr>
          <p:cNvPr id="194" name="Google Shape;79;p16" descr="Google Shape;79;p16"/>
          <p:cNvPicPr>
            <a:picLocks noChangeAspect="1"/>
          </p:cNvPicPr>
          <p:nvPr/>
        </p:nvPicPr>
        <p:blipFill>
          <a:blip r:embed="rId2">
            <a:extLst/>
          </a:blip>
          <a:stretch>
            <a:fillRect/>
          </a:stretch>
        </p:blipFill>
        <p:spPr>
          <a:xfrm>
            <a:off x="9312591" y="3027502"/>
            <a:ext cx="2096338" cy="2096338"/>
          </a:xfrm>
          <a:prstGeom prst="rect">
            <a:avLst/>
          </a:prstGeom>
          <a:ln w="12700">
            <a:miter lim="400000"/>
          </a:ln>
        </p:spPr>
      </p:pic>
      <p:sp>
        <p:nvSpPr>
          <p:cNvPr id="195" name="Rectangle 4"/>
          <p:cNvSpPr txBox="1"/>
          <p:nvPr/>
        </p:nvSpPr>
        <p:spPr>
          <a:xfrm>
            <a:off x="279400" y="1894251"/>
            <a:ext cx="8810009" cy="4968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800"/>
            </a:pPr>
            <a:r>
              <a:t>‘How do I get 8/8 on my Germany 8 mark ‘Convincing’ question?’</a:t>
            </a:r>
          </a:p>
          <a:p>
            <a:pPr>
              <a:defRPr sz="2800"/>
            </a:pPr>
          </a:p>
          <a:p>
            <a:pPr marL="457200" indent="-457200">
              <a:buSzPct val="100000"/>
              <a:buFont typeface="Arial"/>
              <a:buChar char="•"/>
              <a:defRPr sz="2800"/>
            </a:pPr>
            <a:r>
              <a:t>Explain how each interpretation is </a:t>
            </a:r>
            <a:r>
              <a:rPr b="1"/>
              <a:t>accurate</a:t>
            </a:r>
            <a:r>
              <a:t> (not how it is reliable or unreliable)</a:t>
            </a:r>
          </a:p>
          <a:p>
            <a:pPr marL="457200" indent="-457200">
              <a:buSzPct val="100000"/>
              <a:buFont typeface="Arial"/>
              <a:buChar char="•"/>
              <a:defRPr sz="2800"/>
            </a:pPr>
          </a:p>
          <a:p>
            <a:pPr marL="457200" indent="-457200">
              <a:buSzPct val="100000"/>
              <a:buFont typeface="Arial"/>
              <a:buChar char="•"/>
              <a:defRPr sz="2800"/>
            </a:pPr>
            <a:r>
              <a:t>Interpretation A, Interpretation B, conclusion</a:t>
            </a:r>
          </a:p>
          <a:p>
            <a:pPr marL="457200" indent="-457200">
              <a:buSzPct val="100000"/>
              <a:buFont typeface="Arial"/>
              <a:buChar char="•"/>
              <a:defRPr sz="2800"/>
            </a:pPr>
          </a:p>
          <a:p>
            <a:pPr marL="457200" indent="-457200">
              <a:buSzPct val="100000"/>
              <a:buFont typeface="Arial"/>
              <a:buChar char="•"/>
              <a:defRPr b="1" sz="2800">
                <a:solidFill>
                  <a:srgbClr val="FF0000"/>
                </a:solidFill>
              </a:defRPr>
            </a:pPr>
            <a:r>
              <a:t>DO NOT TALK ABOUT BIAS OR THE PROVENANCE.</a:t>
            </a:r>
          </a:p>
          <a:p>
            <a:pPr marL="457200" indent="-457200">
              <a:buSzPct val="100000"/>
              <a:buFont typeface="Arial"/>
              <a:buChar char="•"/>
              <a:defRPr sz="2800"/>
            </a:pPr>
          </a:p>
          <a:p>
            <a:pPr marL="457200" indent="-457200">
              <a:buSzPct val="100000"/>
              <a:buFont typeface="Arial"/>
              <a:buChar char="•"/>
              <a:defRPr sz="2800"/>
            </a:pPr>
            <a:r>
              <a:t>Stick to just the positives until you reach the conclusion.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95">
                                            <p:bg/>
                                          </p:spTgt>
                                        </p:tgtEl>
                                        <p:attrNameLst>
                                          <p:attrName>style.visibility</p:attrName>
                                        </p:attrNameLst>
                                      </p:cBhvr>
                                      <p:to>
                                        <p:strVal val="visible"/>
                                      </p:to>
                                    </p:set>
                                    <p:anim calcmode="lin" valueType="num">
                                      <p:cBhvr>
                                        <p:cTn id="7" dur="500" fill="hold"/>
                                        <p:tgtEl>
                                          <p:spTgt spid="195">
                                            <p:bg/>
                                          </p:spTgt>
                                        </p:tgtEl>
                                        <p:attrNameLst>
                                          <p:attrName>ppt_x</p:attrName>
                                        </p:attrNameLst>
                                      </p:cBhvr>
                                      <p:tavLst>
                                        <p:tav tm="0">
                                          <p:val>
                                            <p:strVal val="#ppt_x"/>
                                          </p:val>
                                        </p:tav>
                                        <p:tav tm="100000">
                                          <p:val>
                                            <p:strVal val="#ppt_x"/>
                                          </p:val>
                                        </p:tav>
                                      </p:tavLst>
                                    </p:anim>
                                    <p:anim calcmode="lin" valueType="num">
                                      <p:cBhvr>
                                        <p:cTn id="8" dur="500" fill="hold"/>
                                        <p:tgtEl>
                                          <p:spTgt spid="195">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95">
                                            <p:txEl>
                                              <p:pRg st="0" end="0"/>
                                            </p:txEl>
                                          </p:spTgt>
                                        </p:tgtEl>
                                        <p:attrNameLst>
                                          <p:attrName>style.visibility</p:attrName>
                                        </p:attrNameLst>
                                      </p:cBhvr>
                                      <p:to>
                                        <p:strVal val="visible"/>
                                      </p:to>
                                    </p:set>
                                    <p:anim calcmode="lin" valueType="num">
                                      <p:cBhvr>
                                        <p:cTn id="11" dur="500" fill="hold"/>
                                        <p:tgtEl>
                                          <p:spTgt spid="19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9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195">
                                            <p:txEl>
                                              <p:pRg st="1" end="1"/>
                                            </p:txEl>
                                          </p:spTgt>
                                        </p:tgtEl>
                                        <p:attrNameLst>
                                          <p:attrName>style.visibility</p:attrName>
                                        </p:attrNameLst>
                                      </p:cBhvr>
                                      <p:to>
                                        <p:strVal val="visible"/>
                                      </p:to>
                                    </p:set>
                                    <p:anim calcmode="lin" valueType="num">
                                      <p:cBhvr>
                                        <p:cTn id="16" dur="500" fill="hold"/>
                                        <p:tgtEl>
                                          <p:spTgt spid="195">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195">
                                            <p:txEl>
                                              <p:pRg st="2" end="2"/>
                                            </p:txEl>
                                          </p:spTgt>
                                        </p:tgtEl>
                                        <p:attrNameLst>
                                          <p:attrName>style.visibility</p:attrName>
                                        </p:attrNameLst>
                                      </p:cBhvr>
                                      <p:to>
                                        <p:strVal val="visible"/>
                                      </p:to>
                                    </p:set>
                                    <p:anim calcmode="lin" valueType="num">
                                      <p:cBhvr>
                                        <p:cTn id="22" dur="500" fill="hold"/>
                                        <p:tgtEl>
                                          <p:spTgt spid="19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95">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Class="entr" nodeType="afterEffect" presetSubtype="4" presetID="2" grpId="1" fill="hold">
                                  <p:stCondLst>
                                    <p:cond delay="0"/>
                                  </p:stCondLst>
                                  <p:iterate type="el" backwards="0">
                                    <p:tmAbs val="0"/>
                                  </p:iterate>
                                  <p:childTnLst>
                                    <p:set>
                                      <p:cBhvr>
                                        <p:cTn id="26" fill="hold"/>
                                        <p:tgtEl>
                                          <p:spTgt spid="195">
                                            <p:txEl>
                                              <p:pRg st="3" end="3"/>
                                            </p:txEl>
                                          </p:spTgt>
                                        </p:tgtEl>
                                        <p:attrNameLst>
                                          <p:attrName>style.visibility</p:attrName>
                                        </p:attrNameLst>
                                      </p:cBhvr>
                                      <p:to>
                                        <p:strVal val="visible"/>
                                      </p:to>
                                    </p:set>
                                    <p:anim calcmode="lin" valueType="num">
                                      <p:cBhvr>
                                        <p:cTn id="27" dur="500" fill="hold"/>
                                        <p:tgtEl>
                                          <p:spTgt spid="19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4" presetID="2" grpId="1" fill="hold">
                                  <p:stCondLst>
                                    <p:cond delay="0"/>
                                  </p:stCondLst>
                                  <p:iterate type="el" backwards="0">
                                    <p:tmAbs val="0"/>
                                  </p:iterate>
                                  <p:childTnLst>
                                    <p:set>
                                      <p:cBhvr>
                                        <p:cTn id="32" fill="hold"/>
                                        <p:tgtEl>
                                          <p:spTgt spid="195">
                                            <p:txEl>
                                              <p:pRg st="4" end="4"/>
                                            </p:txEl>
                                          </p:spTgt>
                                        </p:tgtEl>
                                        <p:attrNameLst>
                                          <p:attrName>style.visibility</p:attrName>
                                        </p:attrNameLst>
                                      </p:cBhvr>
                                      <p:to>
                                        <p:strVal val="visible"/>
                                      </p:to>
                                    </p:set>
                                    <p:anim calcmode="lin" valueType="num">
                                      <p:cBhvr>
                                        <p:cTn id="33" dur="500" fill="hold"/>
                                        <p:tgtEl>
                                          <p:spTgt spid="195">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195">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Class="entr" nodeType="afterEffect" presetSubtype="4" presetID="2" grpId="1" fill="hold">
                                  <p:stCondLst>
                                    <p:cond delay="0"/>
                                  </p:stCondLst>
                                  <p:iterate type="el" backwards="0">
                                    <p:tmAbs val="0"/>
                                  </p:iterate>
                                  <p:childTnLst>
                                    <p:set>
                                      <p:cBhvr>
                                        <p:cTn id="37" fill="hold"/>
                                        <p:tgtEl>
                                          <p:spTgt spid="195">
                                            <p:txEl>
                                              <p:pRg st="5" end="5"/>
                                            </p:txEl>
                                          </p:spTgt>
                                        </p:tgtEl>
                                        <p:attrNameLst>
                                          <p:attrName>style.visibility</p:attrName>
                                        </p:attrNameLst>
                                      </p:cBhvr>
                                      <p:to>
                                        <p:strVal val="visible"/>
                                      </p:to>
                                    </p:set>
                                    <p:anim calcmode="lin" valueType="num">
                                      <p:cBhvr>
                                        <p:cTn id="38" dur="500" fill="hold"/>
                                        <p:tgtEl>
                                          <p:spTgt spid="195">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Class="entr" nodeType="clickEffect" presetSubtype="4" presetID="2" grpId="1" fill="hold">
                                  <p:stCondLst>
                                    <p:cond delay="0"/>
                                  </p:stCondLst>
                                  <p:iterate type="el" backwards="0">
                                    <p:tmAbs val="0"/>
                                  </p:iterate>
                                  <p:childTnLst>
                                    <p:set>
                                      <p:cBhvr>
                                        <p:cTn id="43" fill="hold"/>
                                        <p:tgtEl>
                                          <p:spTgt spid="195">
                                            <p:txEl>
                                              <p:pRg st="6" end="6"/>
                                            </p:txEl>
                                          </p:spTgt>
                                        </p:tgtEl>
                                        <p:attrNameLst>
                                          <p:attrName>style.visibility</p:attrName>
                                        </p:attrNameLst>
                                      </p:cBhvr>
                                      <p:to>
                                        <p:strVal val="visible"/>
                                      </p:to>
                                    </p:set>
                                    <p:anim calcmode="lin" valueType="num">
                                      <p:cBhvr>
                                        <p:cTn id="44" dur="500" fill="hold"/>
                                        <p:tgtEl>
                                          <p:spTgt spid="195">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195">
                                            <p:txEl>
                                              <p:pRg st="6" end="6"/>
                                            </p:txEl>
                                          </p:spTgt>
                                        </p:tgtEl>
                                        <p:attrNameLst>
                                          <p:attrName>ppt_y</p:attrName>
                                        </p:attrNameLst>
                                      </p:cBhvr>
                                      <p:tavLst>
                                        <p:tav tm="0">
                                          <p:val>
                                            <p:strVal val="1+#ppt_h/2"/>
                                          </p:val>
                                        </p:tav>
                                        <p:tav tm="100000">
                                          <p:val>
                                            <p:strVal val="#ppt_y"/>
                                          </p:val>
                                        </p:tav>
                                      </p:tavLst>
                                    </p:anim>
                                  </p:childTnLst>
                                </p:cTn>
                              </p:par>
                            </p:childTnLst>
                          </p:cTn>
                        </p:par>
                        <p:par>
                          <p:cTn id="46" fill="hold">
                            <p:stCondLst>
                              <p:cond delay="500"/>
                            </p:stCondLst>
                            <p:childTnLst>
                              <p:par>
                                <p:cTn id="47" presetClass="entr" nodeType="afterEffect" presetSubtype="4" presetID="2" grpId="1" fill="hold">
                                  <p:stCondLst>
                                    <p:cond delay="0"/>
                                  </p:stCondLst>
                                  <p:iterate type="el" backwards="0">
                                    <p:tmAbs val="0"/>
                                  </p:iterate>
                                  <p:childTnLst>
                                    <p:set>
                                      <p:cBhvr>
                                        <p:cTn id="48" fill="hold"/>
                                        <p:tgtEl>
                                          <p:spTgt spid="195">
                                            <p:txEl>
                                              <p:pRg st="7" end="7"/>
                                            </p:txEl>
                                          </p:spTgt>
                                        </p:tgtEl>
                                        <p:attrNameLst>
                                          <p:attrName>style.visibility</p:attrName>
                                        </p:attrNameLst>
                                      </p:cBhvr>
                                      <p:to>
                                        <p:strVal val="visible"/>
                                      </p:to>
                                    </p:set>
                                    <p:anim calcmode="lin" valueType="num">
                                      <p:cBhvr>
                                        <p:cTn id="49" dur="500" fill="hold"/>
                                        <p:tgtEl>
                                          <p:spTgt spid="195">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4" presetID="2" grpId="1" fill="hold">
                                  <p:stCondLst>
                                    <p:cond delay="0"/>
                                  </p:stCondLst>
                                  <p:iterate type="el" backwards="0">
                                    <p:tmAbs val="0"/>
                                  </p:iterate>
                                  <p:childTnLst>
                                    <p:set>
                                      <p:cBhvr>
                                        <p:cTn id="54" fill="hold"/>
                                        <p:tgtEl>
                                          <p:spTgt spid="195">
                                            <p:txEl>
                                              <p:pRg st="8" end="8"/>
                                            </p:txEl>
                                          </p:spTgt>
                                        </p:tgtEl>
                                        <p:attrNameLst>
                                          <p:attrName>style.visibility</p:attrName>
                                        </p:attrNameLst>
                                      </p:cBhvr>
                                      <p:to>
                                        <p:strVal val="visible"/>
                                      </p:to>
                                    </p:set>
                                    <p:anim calcmode="lin" valueType="num">
                                      <p:cBhvr>
                                        <p:cTn id="55" dur="500" fill="hold"/>
                                        <p:tgtEl>
                                          <p:spTgt spid="195">
                                            <p:txEl>
                                              <p:pRg st="8" end="8"/>
                                            </p:txEl>
                                          </p:spTgt>
                                        </p:tgtEl>
                                        <p:attrNameLst>
                                          <p:attrName>ppt_x</p:attrName>
                                        </p:attrNameLst>
                                      </p:cBhvr>
                                      <p:tavLst>
                                        <p:tav tm="0">
                                          <p:val>
                                            <p:strVal val="#ppt_x"/>
                                          </p:val>
                                        </p:tav>
                                        <p:tav tm="100000">
                                          <p:val>
                                            <p:strVal val="#ppt_x"/>
                                          </p:val>
                                        </p:tav>
                                      </p:tavLst>
                                    </p:anim>
                                    <p:anim calcmode="lin" valueType="num">
                                      <p:cBhvr>
                                        <p:cTn id="56" dur="500" fill="hold"/>
                                        <p:tgtEl>
                                          <p:spTgt spid="19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5"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Germany Unit – Exam questions</a:t>
            </a:r>
          </a:p>
        </p:txBody>
      </p:sp>
      <p:sp>
        <p:nvSpPr>
          <p:cNvPr id="104" name="Content Placeholder 2"/>
          <p:cNvSpPr txBox="1"/>
          <p:nvPr>
            <p:ph type="body" sz="half" idx="1"/>
          </p:nvPr>
        </p:nvSpPr>
        <p:spPr>
          <a:xfrm>
            <a:off x="354903" y="2339191"/>
            <a:ext cx="8789098" cy="3272469"/>
          </a:xfrm>
          <a:prstGeom prst="rect">
            <a:avLst/>
          </a:prstGeom>
        </p:spPr>
        <p:txBody>
          <a:bodyPr/>
          <a:lstStyle/>
          <a:p>
            <a:pPr marL="488632" indent="-488632" defTabSz="868680">
              <a:lnSpc>
                <a:spcPct val="81000"/>
              </a:lnSpc>
              <a:spcBef>
                <a:spcPts val="900"/>
              </a:spcBef>
              <a:buFontTx/>
              <a:buAutoNum type="arabicPeriod" startAt="1"/>
              <a:defRPr sz="2375"/>
            </a:pPr>
            <a:r>
              <a:t>How does Interpretation A differ from Interpretation B about BLANK?[4]</a:t>
            </a:r>
          </a:p>
          <a:p>
            <a:pPr marL="488632" indent="-488632" defTabSz="868680">
              <a:lnSpc>
                <a:spcPct val="81000"/>
              </a:lnSpc>
              <a:spcBef>
                <a:spcPts val="900"/>
              </a:spcBef>
              <a:buFontTx/>
              <a:buAutoNum type="arabicPeriod" startAt="1"/>
              <a:defRPr sz="2375"/>
            </a:pPr>
            <a:r>
              <a:t>Why might the authors of Interpretation A and B differ about BLANK?[4]</a:t>
            </a:r>
          </a:p>
          <a:p>
            <a:pPr marL="488632" indent="-488632" defTabSz="868680">
              <a:lnSpc>
                <a:spcPct val="81000"/>
              </a:lnSpc>
              <a:spcBef>
                <a:spcPts val="900"/>
              </a:spcBef>
              <a:buFontTx/>
              <a:buAutoNum type="arabicPeriod" startAt="1"/>
              <a:defRPr b="1" sz="2375">
                <a:solidFill>
                  <a:srgbClr val="FF0000"/>
                </a:solidFill>
              </a:defRPr>
            </a:pPr>
            <a:r>
              <a:t>Which interpretation is most convincing? [8]</a:t>
            </a:r>
          </a:p>
          <a:p>
            <a:pPr marL="488632" indent="-488632" defTabSz="868680">
              <a:lnSpc>
                <a:spcPct val="81000"/>
              </a:lnSpc>
              <a:spcBef>
                <a:spcPts val="900"/>
              </a:spcBef>
              <a:buFontTx/>
              <a:buAutoNum type="arabicPeriod" startAt="1"/>
              <a:defRPr sz="2375"/>
            </a:pPr>
            <a:r>
              <a:t>Describe two problems affecting BLANK? [4]</a:t>
            </a:r>
          </a:p>
          <a:p>
            <a:pPr marL="488632" indent="-488632" defTabSz="868680">
              <a:lnSpc>
                <a:spcPct val="81000"/>
              </a:lnSpc>
              <a:spcBef>
                <a:spcPts val="900"/>
              </a:spcBef>
              <a:buFontTx/>
              <a:buAutoNum type="arabicPeriod" startAt="1"/>
              <a:defRPr sz="2375"/>
            </a:pPr>
            <a:r>
              <a:t>Explain how the lives of BLANK were affected by BLANK? [4]</a:t>
            </a:r>
          </a:p>
          <a:p>
            <a:pPr marL="488632" indent="-488632" defTabSz="868680">
              <a:lnSpc>
                <a:spcPct val="81000"/>
              </a:lnSpc>
              <a:spcBef>
                <a:spcPts val="900"/>
              </a:spcBef>
              <a:buFontTx/>
              <a:buAutoNum type="arabicPeriod" startAt="1"/>
              <a:defRPr sz="2375"/>
            </a:pPr>
            <a:r>
              <a:t>Which reason was most important for BLANK? [12]</a:t>
            </a:r>
          </a:p>
        </p:txBody>
      </p:sp>
      <p:pic>
        <p:nvPicPr>
          <p:cNvPr id="105" name="Picture 2" descr="Picture 2"/>
          <p:cNvPicPr>
            <a:picLocks noChangeAspect="1"/>
          </p:cNvPicPr>
          <p:nvPr/>
        </p:nvPicPr>
        <p:blipFill>
          <a:blip r:embed="rId2">
            <a:extLst/>
          </a:blip>
          <a:srcRect l="20708" t="10972" r="19041" b="32143"/>
          <a:stretch>
            <a:fillRect/>
          </a:stretch>
        </p:blipFill>
        <p:spPr>
          <a:xfrm>
            <a:off x="9501553" y="2603756"/>
            <a:ext cx="2690448" cy="2743339"/>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Germany Unit – Q3</a:t>
            </a:r>
          </a:p>
        </p:txBody>
      </p:sp>
      <p:sp>
        <p:nvSpPr>
          <p:cNvPr id="108" name="Content Placeholder 2"/>
          <p:cNvSpPr txBox="1"/>
          <p:nvPr>
            <p:ph type="body" idx="1"/>
          </p:nvPr>
        </p:nvSpPr>
        <p:spPr>
          <a:xfrm>
            <a:off x="204591" y="1741117"/>
            <a:ext cx="8889305" cy="4964699"/>
          </a:xfrm>
          <a:prstGeom prst="rect">
            <a:avLst/>
          </a:prstGeom>
        </p:spPr>
        <p:txBody>
          <a:bodyPr/>
          <a:lstStyle/>
          <a:p>
            <a:pPr>
              <a:lnSpc>
                <a:spcPct val="81000"/>
              </a:lnSpc>
              <a:defRPr b="1"/>
            </a:pPr>
            <a:r>
              <a:t>Q3 - Which interpretation gives the more convincing opinion? [8]</a:t>
            </a:r>
          </a:p>
          <a:p>
            <a:pPr>
              <a:lnSpc>
                <a:spcPct val="81000"/>
              </a:lnSpc>
            </a:pPr>
            <a:r>
              <a:t>Interpretation A suggests…</a:t>
            </a:r>
          </a:p>
          <a:p>
            <a:pPr>
              <a:lnSpc>
                <a:spcPct val="81000"/>
              </a:lnSpc>
            </a:pPr>
            <a:r>
              <a:t>From my own knowledge I can see that this is convincing because…</a:t>
            </a:r>
          </a:p>
          <a:p>
            <a:pPr>
              <a:lnSpc>
                <a:spcPct val="81000"/>
              </a:lnSpc>
            </a:pPr>
            <a:r>
              <a:t>Interpretation B suggests…</a:t>
            </a:r>
          </a:p>
          <a:p>
            <a:pPr>
              <a:lnSpc>
                <a:spcPct val="81000"/>
              </a:lnSpc>
            </a:pPr>
            <a:r>
              <a:t>From my own knowledge I can see that this is convincing because…</a:t>
            </a:r>
          </a:p>
          <a:p>
            <a:pPr>
              <a:lnSpc>
                <a:spcPct val="81000"/>
              </a:lnSpc>
            </a:pPr>
            <a:r>
              <a:t>Overall, interpretation BLANK is more convincing about BLANK because…</a:t>
            </a:r>
          </a:p>
          <a:p>
            <a:pPr>
              <a:lnSpc>
                <a:spcPct val="81000"/>
              </a:lnSpc>
            </a:pPr>
            <a:r>
              <a:t>Interpretation BLANK is less convincing about BLANK because…</a:t>
            </a:r>
          </a:p>
        </p:txBody>
      </p:sp>
      <p:pic>
        <p:nvPicPr>
          <p:cNvPr id="109" name="Picture 2" descr="Picture 2"/>
          <p:cNvPicPr>
            <a:picLocks noChangeAspect="1"/>
          </p:cNvPicPr>
          <p:nvPr/>
        </p:nvPicPr>
        <p:blipFill>
          <a:blip r:embed="rId2">
            <a:extLst/>
          </a:blip>
          <a:srcRect l="18984" t="14102" r="19378" b="33053"/>
          <a:stretch>
            <a:fillRect/>
          </a:stretch>
        </p:blipFill>
        <p:spPr>
          <a:xfrm>
            <a:off x="9217766" y="2805377"/>
            <a:ext cx="2677785" cy="247943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Title 1"/>
          <p:cNvSpPr txBox="1"/>
          <p:nvPr>
            <p:ph type="title"/>
          </p:nvPr>
        </p:nvSpPr>
        <p:spPr>
          <a:xfrm>
            <a:off x="838200" y="365125"/>
            <a:ext cx="10515600" cy="1325563"/>
          </a:xfrm>
          <a:prstGeom prst="rect">
            <a:avLst/>
          </a:prstGeom>
          <a:solidFill>
            <a:srgbClr val="002060"/>
          </a:solidFill>
        </p:spPr>
        <p:txBody>
          <a:bodyPr/>
          <a:lstStyle>
            <a:lvl1pPr algn="ctr">
              <a:defRPr>
                <a:solidFill>
                  <a:srgbClr val="FFFF00"/>
                </a:solidFill>
              </a:defRPr>
            </a:lvl1pPr>
          </a:lstStyle>
          <a:p>
            <a:pPr/>
            <a:r>
              <a:t>General Guidelines</a:t>
            </a:r>
          </a:p>
        </p:txBody>
      </p:sp>
      <p:sp>
        <p:nvSpPr>
          <p:cNvPr id="112" name="Content Placeholder 2"/>
          <p:cNvSpPr txBox="1"/>
          <p:nvPr>
            <p:ph type="body" sz="half" idx="1"/>
          </p:nvPr>
        </p:nvSpPr>
        <p:spPr>
          <a:xfrm>
            <a:off x="838200" y="1922071"/>
            <a:ext cx="7268286" cy="4351338"/>
          </a:xfrm>
          <a:prstGeom prst="rect">
            <a:avLst/>
          </a:prstGeom>
        </p:spPr>
        <p:txBody>
          <a:bodyPr/>
          <a:lstStyle/>
          <a:p>
            <a:pPr/>
            <a:r>
              <a:t>10 minutes.</a:t>
            </a:r>
          </a:p>
          <a:p>
            <a:pPr/>
          </a:p>
          <a:p>
            <a:pPr/>
            <a:r>
              <a:t>Three paragraphs.</a:t>
            </a:r>
          </a:p>
          <a:p>
            <a:pPr/>
          </a:p>
          <a:p>
            <a:pPr/>
            <a:r>
              <a:t>Plan your answer first.</a:t>
            </a:r>
          </a:p>
          <a:p>
            <a:pPr/>
          </a:p>
          <a:p>
            <a:pPr/>
            <a:r>
              <a:t>Use subject specific vocabulary and formal language.</a:t>
            </a:r>
          </a:p>
        </p:txBody>
      </p:sp>
      <p:pic>
        <p:nvPicPr>
          <p:cNvPr id="113" name="Picture 4" descr="Picture 4"/>
          <p:cNvPicPr>
            <a:picLocks noChangeAspect="1"/>
          </p:cNvPicPr>
          <p:nvPr/>
        </p:nvPicPr>
        <p:blipFill>
          <a:blip r:embed="rId2">
            <a:extLst/>
          </a:blip>
          <a:stretch>
            <a:fillRect/>
          </a:stretch>
        </p:blipFill>
        <p:spPr>
          <a:xfrm>
            <a:off x="8974042" y="2352602"/>
            <a:ext cx="2503724" cy="3047519"/>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12">
                                            <p:bg/>
                                          </p:spTgt>
                                        </p:tgtEl>
                                        <p:attrNameLst>
                                          <p:attrName>style.visibility</p:attrName>
                                        </p:attrNameLst>
                                      </p:cBhvr>
                                      <p:to>
                                        <p:strVal val="visible"/>
                                      </p:to>
                                    </p:set>
                                    <p:anim calcmode="lin" valueType="num">
                                      <p:cBhvr>
                                        <p:cTn id="7" dur="500" fill="hold"/>
                                        <p:tgtEl>
                                          <p:spTgt spid="112">
                                            <p:bg/>
                                          </p:spTgt>
                                        </p:tgtEl>
                                        <p:attrNameLst>
                                          <p:attrName>ppt_x</p:attrName>
                                        </p:attrNameLst>
                                      </p:cBhvr>
                                      <p:tavLst>
                                        <p:tav tm="0">
                                          <p:val>
                                            <p:strVal val="#ppt_x"/>
                                          </p:val>
                                        </p:tav>
                                        <p:tav tm="100000">
                                          <p:val>
                                            <p:strVal val="#ppt_x"/>
                                          </p:val>
                                        </p:tav>
                                      </p:tavLst>
                                    </p:anim>
                                    <p:anim calcmode="lin" valueType="num">
                                      <p:cBhvr>
                                        <p:cTn id="8" dur="500" fill="hold"/>
                                        <p:tgtEl>
                                          <p:spTgt spid="112">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12">
                                            <p:txEl>
                                              <p:pRg st="0" end="0"/>
                                            </p:txEl>
                                          </p:spTgt>
                                        </p:tgtEl>
                                        <p:attrNameLst>
                                          <p:attrName>style.visibility</p:attrName>
                                        </p:attrNameLst>
                                      </p:cBhvr>
                                      <p:to>
                                        <p:strVal val="visible"/>
                                      </p:to>
                                    </p:set>
                                    <p:anim calcmode="lin" valueType="num">
                                      <p:cBhvr>
                                        <p:cTn id="11" dur="500" fill="hold"/>
                                        <p:tgtEl>
                                          <p:spTgt spid="11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12">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112">
                                            <p:txEl>
                                              <p:pRg st="1" end="1"/>
                                            </p:txEl>
                                          </p:spTgt>
                                        </p:tgtEl>
                                        <p:attrNameLst>
                                          <p:attrName>style.visibility</p:attrName>
                                        </p:attrNameLst>
                                      </p:cBhvr>
                                      <p:to>
                                        <p:strVal val="visible"/>
                                      </p:to>
                                    </p:set>
                                    <p:anim calcmode="lin" valueType="num">
                                      <p:cBhvr>
                                        <p:cTn id="16" dur="500" fill="hold"/>
                                        <p:tgtEl>
                                          <p:spTgt spid="112">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1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112">
                                            <p:txEl>
                                              <p:pRg st="2" end="2"/>
                                            </p:txEl>
                                          </p:spTgt>
                                        </p:tgtEl>
                                        <p:attrNameLst>
                                          <p:attrName>style.visibility</p:attrName>
                                        </p:attrNameLst>
                                      </p:cBhvr>
                                      <p:to>
                                        <p:strVal val="visible"/>
                                      </p:to>
                                    </p:set>
                                    <p:anim calcmode="lin" valueType="num">
                                      <p:cBhvr>
                                        <p:cTn id="22" dur="500" fill="hold"/>
                                        <p:tgtEl>
                                          <p:spTgt spid="11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12">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Class="entr" nodeType="afterEffect" presetSubtype="4" presetID="2" grpId="1" fill="hold">
                                  <p:stCondLst>
                                    <p:cond delay="0"/>
                                  </p:stCondLst>
                                  <p:iterate type="el" backwards="0">
                                    <p:tmAbs val="0"/>
                                  </p:iterate>
                                  <p:childTnLst>
                                    <p:set>
                                      <p:cBhvr>
                                        <p:cTn id="26" fill="hold"/>
                                        <p:tgtEl>
                                          <p:spTgt spid="112">
                                            <p:txEl>
                                              <p:pRg st="3" end="3"/>
                                            </p:txEl>
                                          </p:spTgt>
                                        </p:tgtEl>
                                        <p:attrNameLst>
                                          <p:attrName>style.visibility</p:attrName>
                                        </p:attrNameLst>
                                      </p:cBhvr>
                                      <p:to>
                                        <p:strVal val="visible"/>
                                      </p:to>
                                    </p:set>
                                    <p:anim calcmode="lin" valueType="num">
                                      <p:cBhvr>
                                        <p:cTn id="27" dur="500" fill="hold"/>
                                        <p:tgtEl>
                                          <p:spTgt spid="11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4" presetID="2" grpId="1" fill="hold">
                                  <p:stCondLst>
                                    <p:cond delay="0"/>
                                  </p:stCondLst>
                                  <p:iterate type="el" backwards="0">
                                    <p:tmAbs val="0"/>
                                  </p:iterate>
                                  <p:childTnLst>
                                    <p:set>
                                      <p:cBhvr>
                                        <p:cTn id="32" fill="hold"/>
                                        <p:tgtEl>
                                          <p:spTgt spid="112">
                                            <p:txEl>
                                              <p:pRg st="4" end="4"/>
                                            </p:txEl>
                                          </p:spTgt>
                                        </p:tgtEl>
                                        <p:attrNameLst>
                                          <p:attrName>style.visibility</p:attrName>
                                        </p:attrNameLst>
                                      </p:cBhvr>
                                      <p:to>
                                        <p:strVal val="visible"/>
                                      </p:to>
                                    </p:set>
                                    <p:anim calcmode="lin" valueType="num">
                                      <p:cBhvr>
                                        <p:cTn id="33" dur="500" fill="hold"/>
                                        <p:tgtEl>
                                          <p:spTgt spid="11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112">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Class="entr" nodeType="afterEffect" presetSubtype="4" presetID="2" grpId="1" fill="hold">
                                  <p:stCondLst>
                                    <p:cond delay="0"/>
                                  </p:stCondLst>
                                  <p:iterate type="el" backwards="0">
                                    <p:tmAbs val="0"/>
                                  </p:iterate>
                                  <p:childTnLst>
                                    <p:set>
                                      <p:cBhvr>
                                        <p:cTn id="37" fill="hold"/>
                                        <p:tgtEl>
                                          <p:spTgt spid="112">
                                            <p:txEl>
                                              <p:pRg st="5" end="5"/>
                                            </p:txEl>
                                          </p:spTgt>
                                        </p:tgtEl>
                                        <p:attrNameLst>
                                          <p:attrName>style.visibility</p:attrName>
                                        </p:attrNameLst>
                                      </p:cBhvr>
                                      <p:to>
                                        <p:strVal val="visible"/>
                                      </p:to>
                                    </p:set>
                                    <p:anim calcmode="lin" valueType="num">
                                      <p:cBhvr>
                                        <p:cTn id="38" dur="500" fill="hold"/>
                                        <p:tgtEl>
                                          <p:spTgt spid="112">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1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Class="entr" nodeType="clickEffect" presetSubtype="4" presetID="2" grpId="1" fill="hold">
                                  <p:stCondLst>
                                    <p:cond delay="0"/>
                                  </p:stCondLst>
                                  <p:iterate type="el" backwards="0">
                                    <p:tmAbs val="0"/>
                                  </p:iterate>
                                  <p:childTnLst>
                                    <p:set>
                                      <p:cBhvr>
                                        <p:cTn id="43" fill="hold"/>
                                        <p:tgtEl>
                                          <p:spTgt spid="112">
                                            <p:txEl>
                                              <p:pRg st="6" end="6"/>
                                            </p:txEl>
                                          </p:spTgt>
                                        </p:tgtEl>
                                        <p:attrNameLst>
                                          <p:attrName>style.visibility</p:attrName>
                                        </p:attrNameLst>
                                      </p:cBhvr>
                                      <p:to>
                                        <p:strVal val="visible"/>
                                      </p:to>
                                    </p:set>
                                    <p:anim calcmode="lin" valueType="num">
                                      <p:cBhvr>
                                        <p:cTn id="44" dur="500" fill="hold"/>
                                        <p:tgtEl>
                                          <p:spTgt spid="112">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11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12"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le 1"/>
          <p:cNvSpPr txBox="1"/>
          <p:nvPr>
            <p:ph type="title"/>
          </p:nvPr>
        </p:nvSpPr>
        <p:spPr>
          <a:xfrm>
            <a:off x="296448" y="152183"/>
            <a:ext cx="11599103" cy="1325563"/>
          </a:xfrm>
          <a:prstGeom prst="rect">
            <a:avLst/>
          </a:prstGeom>
          <a:solidFill>
            <a:srgbClr val="002060"/>
          </a:solidFill>
        </p:spPr>
        <p:txBody>
          <a:bodyPr/>
          <a:lstStyle>
            <a:lvl1pPr algn="ctr" defTabSz="868680">
              <a:defRPr sz="4180">
                <a:solidFill>
                  <a:srgbClr val="FFFF00"/>
                </a:solidFill>
              </a:defRPr>
            </a:lvl1pPr>
          </a:lstStyle>
          <a:p>
            <a:pPr/>
            <a:r>
              <a:t>Football example – Which interpretation is more convincing about Liverpool?</a:t>
            </a:r>
          </a:p>
        </p:txBody>
      </p:sp>
      <p:sp>
        <p:nvSpPr>
          <p:cNvPr id="116" name="Content Placeholder 4"/>
          <p:cNvSpPr txBox="1"/>
          <p:nvPr>
            <p:ph type="body" sz="half" idx="1"/>
          </p:nvPr>
        </p:nvSpPr>
        <p:spPr>
          <a:xfrm>
            <a:off x="296449" y="1557177"/>
            <a:ext cx="7089396" cy="2469540"/>
          </a:xfrm>
          <a:prstGeom prst="rect">
            <a:avLst/>
          </a:prstGeom>
          <a:ln w="22225">
            <a:solidFill>
              <a:schemeClr val="accent1"/>
            </a:solidFill>
            <a:round/>
          </a:ln>
        </p:spPr>
        <p:txBody>
          <a:bodyPr/>
          <a:lstStyle/>
          <a:p>
            <a:pPr marL="0" indent="0" algn="ctr">
              <a:lnSpc>
                <a:spcPct val="81000"/>
              </a:lnSpc>
              <a:buSzTx/>
              <a:buNone/>
              <a:defRPr i="1" sz="2400" u="sng"/>
            </a:pPr>
            <a:r>
              <a:t>INTERPRETATION A</a:t>
            </a:r>
            <a:br/>
          </a:p>
          <a:p>
            <a:pPr marL="0" indent="0">
              <a:lnSpc>
                <a:spcPct val="81000"/>
              </a:lnSpc>
              <a:buSzTx/>
              <a:buNone/>
              <a:defRPr sz="2400"/>
            </a:pPr>
            <a:r>
              <a:t>‘Liverpool are the best team in the league and will definitely win the league this year – I absolutely adore them!</a:t>
            </a:r>
          </a:p>
          <a:p>
            <a:pPr marL="0" indent="0">
              <a:lnSpc>
                <a:spcPct val="81000"/>
              </a:lnSpc>
              <a:buSzTx/>
              <a:buNone/>
              <a:defRPr i="1" sz="2400"/>
            </a:pPr>
            <a:r>
              <a:t>(Mr Richardson, a Liverpool fan, speaking on 05/02/2021)</a:t>
            </a:r>
          </a:p>
        </p:txBody>
      </p:sp>
      <p:sp>
        <p:nvSpPr>
          <p:cNvPr id="117" name="TextBox 3"/>
          <p:cNvSpPr txBox="1"/>
          <p:nvPr/>
        </p:nvSpPr>
        <p:spPr>
          <a:xfrm>
            <a:off x="296448" y="4120493"/>
            <a:ext cx="7113866" cy="3314066"/>
          </a:xfrm>
          <a:prstGeom prst="rect">
            <a:avLst/>
          </a:prstGeom>
          <a:ln w="22225">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i="1" sz="2400" u="sng"/>
            </a:pPr>
            <a:r>
              <a:t>INTERPRETATION B</a:t>
            </a:r>
            <a:br/>
          </a:p>
          <a:p>
            <a:pPr>
              <a:defRPr sz="2400"/>
            </a:pPr>
            <a:r>
              <a:t>‘Liverpool were hilarious tonight – they were useless! They have no chance winning the league after tonight’s performance. I love seeing them fail!’</a:t>
            </a:r>
          </a:p>
          <a:p>
            <a:pPr>
              <a:defRPr i="1" sz="2400"/>
            </a:pPr>
            <a:r>
              <a:t>(Mr Moore, an Arsenal fan, speaking on 07/02/21, after Liverpool lost 4-1 to title rivals Manchester City)</a:t>
            </a:r>
          </a:p>
        </p:txBody>
      </p:sp>
      <p:sp>
        <p:nvSpPr>
          <p:cNvPr id="118" name="TextBox 5"/>
          <p:cNvSpPr txBox="1"/>
          <p:nvPr/>
        </p:nvSpPr>
        <p:spPr>
          <a:xfrm>
            <a:off x="7574506" y="1612114"/>
            <a:ext cx="4462818" cy="46348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THINK</a:t>
            </a:r>
          </a:p>
          <a:p>
            <a:pPr>
              <a:defRPr sz="2800">
                <a:solidFill>
                  <a:srgbClr val="FFFF00"/>
                </a:solidFill>
              </a:defRPr>
            </a:pPr>
          </a:p>
          <a:p>
            <a:pPr>
              <a:defRPr sz="2800">
                <a:solidFill>
                  <a:srgbClr val="FFFF00"/>
                </a:solidFill>
              </a:defRPr>
            </a:pPr>
            <a:r>
              <a:t>Which interpretation is the most accurate?</a:t>
            </a:r>
          </a:p>
          <a:p>
            <a:pPr>
              <a:defRPr sz="2800">
                <a:solidFill>
                  <a:srgbClr val="FFFF00"/>
                </a:solidFill>
              </a:defRPr>
            </a:pPr>
          </a:p>
          <a:p>
            <a:pPr>
              <a:defRPr sz="2800">
                <a:solidFill>
                  <a:srgbClr val="FFFF00"/>
                </a:solidFill>
              </a:defRPr>
            </a:pPr>
            <a:r>
              <a:t>What facts do I know that would match up to each of these interpretations?</a:t>
            </a:r>
          </a:p>
          <a:p>
            <a:pPr>
              <a:defRPr sz="2800">
                <a:solidFill>
                  <a:srgbClr val="FFFF00"/>
                </a:solidFill>
              </a:defRPr>
            </a:pPr>
          </a:p>
          <a:p>
            <a:pPr>
              <a:defRPr sz="2800">
                <a:solidFill>
                  <a:srgbClr val="FFFF00"/>
                </a:solidFill>
              </a:defRPr>
            </a:pPr>
            <a:r>
              <a:t>What should I avoid talking about?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Football example – Model Answer</a:t>
            </a:r>
          </a:p>
        </p:txBody>
      </p:sp>
      <p:sp>
        <p:nvSpPr>
          <p:cNvPr id="121" name="Content Placeholder 4"/>
          <p:cNvSpPr txBox="1"/>
          <p:nvPr>
            <p:ph type="body" sz="quarter" idx="1"/>
          </p:nvPr>
        </p:nvSpPr>
        <p:spPr>
          <a:xfrm>
            <a:off x="296449" y="1557178"/>
            <a:ext cx="7089396" cy="1035899"/>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Liverpool? [8]</a:t>
            </a:r>
          </a:p>
        </p:txBody>
      </p:sp>
      <p:sp>
        <p:nvSpPr>
          <p:cNvPr id="122" name="TextBox 5"/>
          <p:cNvSpPr txBox="1"/>
          <p:nvPr/>
        </p:nvSpPr>
        <p:spPr>
          <a:xfrm>
            <a:off x="7385845" y="1655166"/>
            <a:ext cx="4664937" cy="46348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THINK</a:t>
            </a:r>
          </a:p>
          <a:p>
            <a:pPr>
              <a:defRPr sz="2800">
                <a:solidFill>
                  <a:srgbClr val="FFFF00"/>
                </a:solidFill>
              </a:defRPr>
            </a:pPr>
          </a:p>
          <a:p>
            <a:pPr>
              <a:defRPr sz="2800">
                <a:solidFill>
                  <a:srgbClr val="FFFF00"/>
                </a:solidFill>
              </a:defRPr>
            </a:pPr>
            <a:r>
              <a:t>Which interpretation is the most accurate?</a:t>
            </a:r>
          </a:p>
          <a:p>
            <a:pPr>
              <a:defRPr sz="2800">
                <a:solidFill>
                  <a:srgbClr val="FFFF00"/>
                </a:solidFill>
              </a:defRPr>
            </a:pPr>
          </a:p>
          <a:p>
            <a:pPr>
              <a:defRPr sz="2800">
                <a:solidFill>
                  <a:srgbClr val="FFFF00"/>
                </a:solidFill>
              </a:defRPr>
            </a:pPr>
            <a:r>
              <a:t>What facts do I know that would match up to each of these interpretations?</a:t>
            </a:r>
          </a:p>
          <a:p>
            <a:pPr>
              <a:defRPr sz="2800">
                <a:solidFill>
                  <a:srgbClr val="FFFF00"/>
                </a:solidFill>
              </a:defRPr>
            </a:pPr>
          </a:p>
          <a:p>
            <a:pPr>
              <a:defRPr sz="2800">
                <a:solidFill>
                  <a:srgbClr val="FFFF00"/>
                </a:solidFill>
              </a:defRPr>
            </a:pPr>
            <a:r>
              <a:t>What should I avoid talking about?</a:t>
            </a:r>
          </a:p>
        </p:txBody>
      </p:sp>
      <p:sp>
        <p:nvSpPr>
          <p:cNvPr id="123" name="TextBox 2"/>
          <p:cNvSpPr txBox="1"/>
          <p:nvPr/>
        </p:nvSpPr>
        <p:spPr>
          <a:xfrm>
            <a:off x="296449" y="3104831"/>
            <a:ext cx="6755642" cy="3469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SzPct val="100000"/>
              <a:buAutoNum type="arabicPeriod" startAt="1"/>
              <a:defRPr sz="2400"/>
            </a:pPr>
            <a:r>
              <a:t>Ways that Interpretation A can be considered convincing.</a:t>
            </a:r>
          </a:p>
          <a:p>
            <a:pPr marL="342900" indent="-342900">
              <a:buSzPct val="100000"/>
              <a:buAutoNum type="arabicPeriod" startAt="1"/>
              <a:defRPr sz="2400"/>
            </a:pPr>
          </a:p>
          <a:p>
            <a:pPr marL="342900" indent="-342900">
              <a:buSzPct val="100000"/>
              <a:buAutoNum type="arabicPeriod" startAt="2"/>
              <a:defRPr sz="2400"/>
            </a:pPr>
            <a:r>
              <a:t>Ways that Interpretation B can be considered convincing.</a:t>
            </a:r>
          </a:p>
          <a:p>
            <a:pPr marL="342900" indent="-342900">
              <a:buSzPct val="100000"/>
              <a:buAutoNum type="arabicPeriod" startAt="2"/>
              <a:defRPr sz="2400"/>
            </a:pPr>
          </a:p>
          <a:p>
            <a:pPr marL="342900" indent="-342900">
              <a:buSzPct val="100000"/>
              <a:buAutoNum type="arabicPeriod" startAt="3"/>
              <a:defRPr sz="2400"/>
            </a:pPr>
            <a:r>
              <a:t>Conclusion – Which interpretation is most convincing overall?</a:t>
            </a:r>
          </a:p>
          <a:p>
            <a:pPr marL="342900" indent="-342900">
              <a:buSzPct val="100000"/>
              <a:buAutoNum type="arabicPeriod" startAt="3"/>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23">
                                            <p:bg/>
                                          </p:spTgt>
                                        </p:tgtEl>
                                        <p:attrNameLst>
                                          <p:attrName>style.visibility</p:attrName>
                                        </p:attrNameLst>
                                      </p:cBhvr>
                                      <p:to>
                                        <p:strVal val="visible"/>
                                      </p:to>
                                    </p:set>
                                    <p:anim calcmode="lin" valueType="num">
                                      <p:cBhvr>
                                        <p:cTn id="7" dur="500" fill="hold"/>
                                        <p:tgtEl>
                                          <p:spTgt spid="123">
                                            <p:bg/>
                                          </p:spTgt>
                                        </p:tgtEl>
                                        <p:attrNameLst>
                                          <p:attrName>ppt_x</p:attrName>
                                        </p:attrNameLst>
                                      </p:cBhvr>
                                      <p:tavLst>
                                        <p:tav tm="0">
                                          <p:val>
                                            <p:strVal val="#ppt_x"/>
                                          </p:val>
                                        </p:tav>
                                        <p:tav tm="100000">
                                          <p:val>
                                            <p:strVal val="#ppt_x"/>
                                          </p:val>
                                        </p:tav>
                                      </p:tavLst>
                                    </p:anim>
                                    <p:anim calcmode="lin" valueType="num">
                                      <p:cBhvr>
                                        <p:cTn id="8" dur="500" fill="hold"/>
                                        <p:tgtEl>
                                          <p:spTgt spid="123">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23">
                                            <p:txEl>
                                              <p:pRg st="0" end="0"/>
                                            </p:txEl>
                                          </p:spTgt>
                                        </p:tgtEl>
                                        <p:attrNameLst>
                                          <p:attrName>style.visibility</p:attrName>
                                        </p:attrNameLst>
                                      </p:cBhvr>
                                      <p:to>
                                        <p:strVal val="visible"/>
                                      </p:to>
                                    </p:set>
                                    <p:anim calcmode="lin" valueType="num">
                                      <p:cBhvr>
                                        <p:cTn id="11" dur="500" fill="hold"/>
                                        <p:tgtEl>
                                          <p:spTgt spid="12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2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123">
                                            <p:txEl>
                                              <p:pRg st="1" end="1"/>
                                            </p:txEl>
                                          </p:spTgt>
                                        </p:tgtEl>
                                        <p:attrNameLst>
                                          <p:attrName>style.visibility</p:attrName>
                                        </p:attrNameLst>
                                      </p:cBhvr>
                                      <p:to>
                                        <p:strVal val="visible"/>
                                      </p:to>
                                    </p:set>
                                    <p:anim calcmode="lin" valueType="num">
                                      <p:cBhvr>
                                        <p:cTn id="16" dur="500" fill="hold"/>
                                        <p:tgtEl>
                                          <p:spTgt spid="123">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123">
                                            <p:txEl>
                                              <p:pRg st="2" end="2"/>
                                            </p:txEl>
                                          </p:spTgt>
                                        </p:tgtEl>
                                        <p:attrNameLst>
                                          <p:attrName>style.visibility</p:attrName>
                                        </p:attrNameLst>
                                      </p:cBhvr>
                                      <p:to>
                                        <p:strVal val="visible"/>
                                      </p:to>
                                    </p:set>
                                    <p:anim calcmode="lin" valueType="num">
                                      <p:cBhvr>
                                        <p:cTn id="22" dur="500" fill="hold"/>
                                        <p:tgtEl>
                                          <p:spTgt spid="12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2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Class="entr" nodeType="afterEffect" presetSubtype="4" presetID="2" grpId="1" fill="hold">
                                  <p:stCondLst>
                                    <p:cond delay="0"/>
                                  </p:stCondLst>
                                  <p:iterate type="el" backwards="0">
                                    <p:tmAbs val="0"/>
                                  </p:iterate>
                                  <p:childTnLst>
                                    <p:set>
                                      <p:cBhvr>
                                        <p:cTn id="26" fill="hold"/>
                                        <p:tgtEl>
                                          <p:spTgt spid="123">
                                            <p:txEl>
                                              <p:pRg st="3" end="3"/>
                                            </p:txEl>
                                          </p:spTgt>
                                        </p:tgtEl>
                                        <p:attrNameLst>
                                          <p:attrName>style.visibility</p:attrName>
                                        </p:attrNameLst>
                                      </p:cBhvr>
                                      <p:to>
                                        <p:strVal val="visible"/>
                                      </p:to>
                                    </p:set>
                                    <p:anim calcmode="lin" valueType="num">
                                      <p:cBhvr>
                                        <p:cTn id="27" dur="500" fill="hold"/>
                                        <p:tgtEl>
                                          <p:spTgt spid="12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4" presetID="2" grpId="1" fill="hold">
                                  <p:stCondLst>
                                    <p:cond delay="0"/>
                                  </p:stCondLst>
                                  <p:iterate type="el" backwards="0">
                                    <p:tmAbs val="0"/>
                                  </p:iterate>
                                  <p:childTnLst>
                                    <p:set>
                                      <p:cBhvr>
                                        <p:cTn id="32" fill="hold"/>
                                        <p:tgtEl>
                                          <p:spTgt spid="123">
                                            <p:txEl>
                                              <p:pRg st="4" end="4"/>
                                            </p:txEl>
                                          </p:spTgt>
                                        </p:tgtEl>
                                        <p:attrNameLst>
                                          <p:attrName>style.visibility</p:attrName>
                                        </p:attrNameLst>
                                      </p:cBhvr>
                                      <p:to>
                                        <p:strVal val="visible"/>
                                      </p:to>
                                    </p:set>
                                    <p:anim calcmode="lin" valueType="num">
                                      <p:cBhvr>
                                        <p:cTn id="33" dur="500" fill="hold"/>
                                        <p:tgtEl>
                                          <p:spTgt spid="123">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4" presetID="2" grpId="1" fill="hold">
                                  <p:stCondLst>
                                    <p:cond delay="0"/>
                                  </p:stCondLst>
                                  <p:iterate type="el" backwards="0">
                                    <p:tmAbs val="0"/>
                                  </p:iterate>
                                  <p:childTnLst>
                                    <p:set>
                                      <p:cBhvr>
                                        <p:cTn id="38" fill="hold"/>
                                        <p:tgtEl>
                                          <p:spTgt spid="123">
                                            <p:txEl>
                                              <p:pRg st="5" end="5"/>
                                            </p:txEl>
                                          </p:spTgt>
                                        </p:tgtEl>
                                        <p:attrNameLst>
                                          <p:attrName>style.visibility</p:attrName>
                                        </p:attrNameLst>
                                      </p:cBhvr>
                                      <p:to>
                                        <p:strVal val="visible"/>
                                      </p:to>
                                    </p:set>
                                    <p:anim calcmode="lin" valueType="num">
                                      <p:cBhvr>
                                        <p:cTn id="39" dur="500" fill="hold"/>
                                        <p:tgtEl>
                                          <p:spTgt spid="123">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4" presetID="2" grpId="1" fill="hold">
                                  <p:stCondLst>
                                    <p:cond delay="0"/>
                                  </p:stCondLst>
                                  <p:iterate type="el" backwards="0">
                                    <p:tmAbs val="0"/>
                                  </p:iterate>
                                  <p:childTnLst>
                                    <p:set>
                                      <p:cBhvr>
                                        <p:cTn id="44" fill="hold"/>
                                        <p:tgtEl>
                                          <p:spTgt spid="123">
                                            <p:txEl>
                                              <p:pRg st="6" end="6"/>
                                            </p:txEl>
                                          </p:spTgt>
                                        </p:tgtEl>
                                        <p:attrNameLst>
                                          <p:attrName>style.visibility</p:attrName>
                                        </p:attrNameLst>
                                      </p:cBhvr>
                                      <p:to>
                                        <p:strVal val="visible"/>
                                      </p:to>
                                    </p:set>
                                    <p:anim calcmode="lin" valueType="num">
                                      <p:cBhvr>
                                        <p:cTn id="45" dur="500" fill="hold"/>
                                        <p:tgtEl>
                                          <p:spTgt spid="123">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23"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Football example – Model Answer</a:t>
            </a:r>
          </a:p>
        </p:txBody>
      </p:sp>
      <p:sp>
        <p:nvSpPr>
          <p:cNvPr id="126" name="Content Placeholder 4"/>
          <p:cNvSpPr txBox="1"/>
          <p:nvPr>
            <p:ph type="body" sz="quarter" idx="1"/>
          </p:nvPr>
        </p:nvSpPr>
        <p:spPr>
          <a:xfrm>
            <a:off x="296449" y="1557178"/>
            <a:ext cx="7089396" cy="872124"/>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Liverpool? [8]</a:t>
            </a:r>
          </a:p>
        </p:txBody>
      </p:sp>
      <p:sp>
        <p:nvSpPr>
          <p:cNvPr id="127" name="TextBox 5"/>
          <p:cNvSpPr txBox="1"/>
          <p:nvPr/>
        </p:nvSpPr>
        <p:spPr>
          <a:xfrm>
            <a:off x="7527063" y="1750701"/>
            <a:ext cx="4664937" cy="43554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Paragraph 1 – How is Interpretation A convincing</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Explain some facts that would support Interpretation A.</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Do not talk about provenance or bias.</a:t>
            </a:r>
          </a:p>
        </p:txBody>
      </p:sp>
      <p:sp>
        <p:nvSpPr>
          <p:cNvPr id="128" name="TextBox 3"/>
          <p:cNvSpPr txBox="1"/>
          <p:nvPr/>
        </p:nvSpPr>
        <p:spPr>
          <a:xfrm>
            <a:off x="322107" y="2650465"/>
            <a:ext cx="7063738" cy="400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defRPr>
            </a:pPr>
            <a:r>
              <a:t>Paragraph 1 – Interpretation A</a:t>
            </a:r>
          </a:p>
          <a:p>
            <a:pPr>
              <a:defRPr sz="2400">
                <a:solidFill>
                  <a:srgbClr val="FF0000"/>
                </a:solidFill>
              </a:defRPr>
            </a:pPr>
          </a:p>
          <a:p>
            <a:pPr>
              <a:defRPr sz="2400">
                <a:solidFill>
                  <a:srgbClr val="FF0000"/>
                </a:solidFill>
              </a:defRPr>
            </a:pPr>
            <a:r>
              <a:t>Interpretation A suggests </a:t>
            </a:r>
            <a:r>
              <a:rPr>
                <a:solidFill>
                  <a:srgbClr val="000000"/>
                </a:solidFill>
              </a:rPr>
              <a:t>that Liverpool are the best team in the Premier League and are going to win again this season. </a:t>
            </a:r>
            <a:r>
              <a:t>From my own knowledge I can see that this is convincing because</a:t>
            </a:r>
            <a:r>
              <a:rPr b="1"/>
              <a:t> </a:t>
            </a:r>
            <a:r>
              <a:rPr>
                <a:solidFill>
                  <a:srgbClr val="000000"/>
                </a:solidFill>
              </a:rPr>
              <a:t>Liverpool have many internationally admired players in their squad, such as Mohammed Salah and Sadio Mane, and they won the league comfortably last year so they could be considered the best and likely to win again this season.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itle 1"/>
          <p:cNvSpPr txBox="1"/>
          <p:nvPr>
            <p:ph type="title"/>
          </p:nvPr>
        </p:nvSpPr>
        <p:spPr>
          <a:xfrm>
            <a:off x="296448" y="152183"/>
            <a:ext cx="11599103" cy="1325563"/>
          </a:xfrm>
          <a:prstGeom prst="rect">
            <a:avLst/>
          </a:prstGeom>
          <a:solidFill>
            <a:srgbClr val="002060"/>
          </a:solidFill>
        </p:spPr>
        <p:txBody>
          <a:bodyPr/>
          <a:lstStyle>
            <a:lvl1pPr algn="ctr">
              <a:defRPr>
                <a:solidFill>
                  <a:srgbClr val="FFFF00"/>
                </a:solidFill>
              </a:defRPr>
            </a:lvl1pPr>
          </a:lstStyle>
          <a:p>
            <a:pPr/>
            <a:r>
              <a:t>Football example – Model Answer</a:t>
            </a:r>
          </a:p>
        </p:txBody>
      </p:sp>
      <p:sp>
        <p:nvSpPr>
          <p:cNvPr id="131" name="Content Placeholder 4"/>
          <p:cNvSpPr txBox="1"/>
          <p:nvPr>
            <p:ph type="body" sz="quarter" idx="1"/>
          </p:nvPr>
        </p:nvSpPr>
        <p:spPr>
          <a:xfrm>
            <a:off x="296449" y="1557178"/>
            <a:ext cx="7089396" cy="872124"/>
          </a:xfrm>
          <a:prstGeom prst="rect">
            <a:avLst/>
          </a:prstGeom>
          <a:ln w="22225">
            <a:solidFill>
              <a:schemeClr val="accent1"/>
            </a:solidFill>
            <a:round/>
          </a:ln>
        </p:spPr>
        <p:txBody>
          <a:bodyPr/>
          <a:lstStyle>
            <a:lvl1pPr marL="0" indent="0" algn="ctr">
              <a:buSzTx/>
              <a:buNone/>
              <a:defRPr sz="2400"/>
            </a:lvl1pPr>
          </a:lstStyle>
          <a:p>
            <a:pPr/>
            <a:r>
              <a:t>Which interpretation is most convincing about Liverpool? [8]</a:t>
            </a:r>
          </a:p>
        </p:txBody>
      </p:sp>
      <p:sp>
        <p:nvSpPr>
          <p:cNvPr id="132" name="TextBox 5"/>
          <p:cNvSpPr txBox="1"/>
          <p:nvPr/>
        </p:nvSpPr>
        <p:spPr>
          <a:xfrm>
            <a:off x="7527063" y="1750701"/>
            <a:ext cx="4664937" cy="4355466"/>
          </a:xfrm>
          <a:prstGeom prst="rect">
            <a:avLst/>
          </a:prstGeom>
          <a:solidFill>
            <a:srgbClr val="002060"/>
          </a:solidFill>
          <a:ln>
            <a:solidFill>
              <a:srgbClr val="000000"/>
            </a:solidFill>
          </a:ln>
          <a:extLst>
            <a:ext uri="{C572A759-6A51-4108-AA02-DFA0A04FC94B}">
              <ma14:wrappingTextBoxFlag xmlns:ma14="http://schemas.microsoft.com/office/mac/drawingml/2011/main" val="1"/>
            </a:ext>
          </a:extLst>
        </p:spPr>
        <p:txBody>
          <a:bodyPr lIns="45719" rIns="45719">
            <a:spAutoFit/>
          </a:bodyPr>
          <a:lstStyle/>
          <a:p>
            <a:pPr algn="ctr">
              <a:defRPr b="1" sz="3200" u="sng">
                <a:solidFill>
                  <a:srgbClr val="FFFF00"/>
                </a:solidFill>
              </a:defRPr>
            </a:pPr>
            <a:r>
              <a:t>Paragraph 1 – How is Interpretation A convincing</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Explain some facts that would support Interpretation B.</a:t>
            </a:r>
          </a:p>
          <a:p>
            <a:pPr marL="457200" indent="-457200">
              <a:buSzPct val="100000"/>
              <a:buFont typeface="Arial"/>
              <a:buChar char="•"/>
              <a:defRPr sz="2800">
                <a:solidFill>
                  <a:srgbClr val="FFFF00"/>
                </a:solidFill>
              </a:defRPr>
            </a:pPr>
          </a:p>
          <a:p>
            <a:pPr marL="457200" indent="-457200">
              <a:buSzPct val="100000"/>
              <a:buFont typeface="Arial"/>
              <a:buChar char="•"/>
              <a:defRPr sz="2800">
                <a:solidFill>
                  <a:srgbClr val="FFFF00"/>
                </a:solidFill>
              </a:defRPr>
            </a:pPr>
            <a:r>
              <a:t>Do not talk about provenance or bias.</a:t>
            </a:r>
          </a:p>
        </p:txBody>
      </p:sp>
      <p:sp>
        <p:nvSpPr>
          <p:cNvPr id="133" name="TextBox 3"/>
          <p:cNvSpPr txBox="1"/>
          <p:nvPr/>
        </p:nvSpPr>
        <p:spPr>
          <a:xfrm>
            <a:off x="309278" y="2673592"/>
            <a:ext cx="7063738" cy="400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defRPr>
            </a:pPr>
            <a:r>
              <a:t>Paragraph 2 – Interpretation B</a:t>
            </a:r>
          </a:p>
          <a:p>
            <a:pPr>
              <a:defRPr sz="2400">
                <a:solidFill>
                  <a:srgbClr val="FF0000"/>
                </a:solidFill>
              </a:defRPr>
            </a:pPr>
          </a:p>
          <a:p>
            <a:pPr>
              <a:defRPr sz="2400">
                <a:solidFill>
                  <a:srgbClr val="FF0000"/>
                </a:solidFill>
              </a:defRPr>
            </a:pPr>
            <a:r>
              <a:t>Interpretation B suggests </a:t>
            </a:r>
            <a:r>
              <a:rPr>
                <a:solidFill>
                  <a:srgbClr val="000000"/>
                </a:solidFill>
              </a:rPr>
              <a:t>that Liverpool are a poor team with no chance of winning. </a:t>
            </a:r>
            <a:r>
              <a:t>From my own knowledge I can see that this is convincing because</a:t>
            </a:r>
            <a:r>
              <a:rPr b="1"/>
              <a:t> </a:t>
            </a:r>
            <a:r>
              <a:rPr>
                <a:solidFill>
                  <a:srgbClr val="000000"/>
                </a:solidFill>
              </a:rPr>
              <a:t>Liverpool have many significant injuries in their squad at the moment, and have had a terrible set of recent performances with many losses to teams lower than them in the league, so they could be considered unlikely to win the Premier League again this season.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